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95" r:id="rId2"/>
    <p:sldId id="257" r:id="rId3"/>
    <p:sldId id="296" r:id="rId4"/>
    <p:sldId id="258" r:id="rId5"/>
    <p:sldId id="313" r:id="rId6"/>
    <p:sldId id="319" r:id="rId7"/>
    <p:sldId id="276" r:id="rId8"/>
    <p:sldId id="286" r:id="rId9"/>
    <p:sldId id="320" r:id="rId10"/>
    <p:sldId id="315" r:id="rId11"/>
    <p:sldId id="316" r:id="rId12"/>
    <p:sldId id="321" r:id="rId13"/>
    <p:sldId id="317" r:id="rId14"/>
    <p:sldId id="322" r:id="rId15"/>
    <p:sldId id="323" r:id="rId16"/>
    <p:sldId id="324" r:id="rId17"/>
    <p:sldId id="325" r:id="rId18"/>
    <p:sldId id="318" r:id="rId19"/>
    <p:sldId id="277" r:id="rId20"/>
    <p:sldId id="326" r:id="rId21"/>
    <p:sldId id="297" r:id="rId22"/>
    <p:sldId id="298" r:id="rId23"/>
    <p:sldId id="306" r:id="rId24"/>
    <p:sldId id="308" r:id="rId25"/>
    <p:sldId id="314" r:id="rId26"/>
    <p:sldId id="327" r:id="rId27"/>
    <p:sldId id="338" r:id="rId28"/>
    <p:sldId id="328" r:id="rId29"/>
    <p:sldId id="330" r:id="rId30"/>
    <p:sldId id="331" r:id="rId31"/>
    <p:sldId id="334" r:id="rId32"/>
    <p:sldId id="335" r:id="rId33"/>
    <p:sldId id="336" r:id="rId34"/>
    <p:sldId id="337" r:id="rId3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3979" autoAdjust="0"/>
  </p:normalViewPr>
  <p:slideViewPr>
    <p:cSldViewPr showGuides="1">
      <p:cViewPr varScale="1">
        <p:scale>
          <a:sx n="41" d="100"/>
          <a:sy n="41" d="100"/>
        </p:scale>
        <p:origin x="-124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6B69746-719A-4F0D-B3DD-A19C9F18A388}" type="datetimeFigureOut">
              <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06/09/2021</a:t>
            </a:fld>
            <a:endPar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a:buNone/>
            </a:pPr>
            <a:fld id="{9A0DB2DC-4C9A-4742-B13C-FB6460FD3503}" type="slidenum">
              <a:rPr lang="vi-VN" altLang="x-none" sz="1200" dirty="0"/>
              <a:t>‹#›</a:t>
            </a:fld>
            <a:endParaRPr lang="vi-VN" altLang="x-none" sz="1200" dirty="0"/>
          </a:p>
        </p:txBody>
      </p:sp>
    </p:spTree>
    <p:extLst>
      <p:ext uri="{BB962C8B-B14F-4D97-AF65-F5344CB8AC3E}">
        <p14:creationId xmlns:p14="http://schemas.microsoft.com/office/powerpoint/2010/main" val="242526196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2469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13</a:t>
            </a:fld>
            <a:endParaRPr lang="vi-VN" altLang="x-none" sz="1200" dirty="0"/>
          </a:p>
        </p:txBody>
      </p:sp>
    </p:spTree>
    <p:extLst>
      <p:ext uri="{BB962C8B-B14F-4D97-AF65-F5344CB8AC3E}">
        <p14:creationId xmlns:p14="http://schemas.microsoft.com/office/powerpoint/2010/main" val="80172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14</a:t>
            </a:fld>
            <a:endParaRPr lang="vi-VN" altLang="x-none" sz="1200" dirty="0"/>
          </a:p>
        </p:txBody>
      </p:sp>
    </p:spTree>
    <p:extLst>
      <p:ext uri="{BB962C8B-B14F-4D97-AF65-F5344CB8AC3E}">
        <p14:creationId xmlns:p14="http://schemas.microsoft.com/office/powerpoint/2010/main" val="271963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15</a:t>
            </a:fld>
            <a:endParaRPr lang="vi-VN" altLang="x-none" sz="1200" dirty="0"/>
          </a:p>
        </p:txBody>
      </p:sp>
    </p:spTree>
    <p:extLst>
      <p:ext uri="{BB962C8B-B14F-4D97-AF65-F5344CB8AC3E}">
        <p14:creationId xmlns:p14="http://schemas.microsoft.com/office/powerpoint/2010/main" val="1341340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16</a:t>
            </a:fld>
            <a:endParaRPr lang="vi-VN" altLang="x-none" sz="1200" dirty="0"/>
          </a:p>
        </p:txBody>
      </p:sp>
    </p:spTree>
    <p:extLst>
      <p:ext uri="{BB962C8B-B14F-4D97-AF65-F5344CB8AC3E}">
        <p14:creationId xmlns:p14="http://schemas.microsoft.com/office/powerpoint/2010/main" val="63159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17</a:t>
            </a:fld>
            <a:endParaRPr lang="vi-VN" altLang="x-none" sz="1200" dirty="0"/>
          </a:p>
        </p:txBody>
      </p:sp>
    </p:spTree>
    <p:extLst>
      <p:ext uri="{BB962C8B-B14F-4D97-AF65-F5344CB8AC3E}">
        <p14:creationId xmlns:p14="http://schemas.microsoft.com/office/powerpoint/2010/main" val="565342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18</a:t>
            </a:fld>
            <a:endParaRPr lang="vi-VN" altLang="x-none" sz="1200" dirty="0"/>
          </a:p>
        </p:txBody>
      </p:sp>
    </p:spTree>
    <p:extLst>
      <p:ext uri="{BB962C8B-B14F-4D97-AF65-F5344CB8AC3E}">
        <p14:creationId xmlns:p14="http://schemas.microsoft.com/office/powerpoint/2010/main" val="3364998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19</a:t>
            </a:fld>
            <a:endParaRPr lang="vi-VN" altLang="x-none"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20</a:t>
            </a:fld>
            <a:endParaRPr lang="vi-VN" altLang="x-none" sz="1200" dirty="0"/>
          </a:p>
        </p:txBody>
      </p:sp>
    </p:spTree>
    <p:extLst>
      <p:ext uri="{BB962C8B-B14F-4D97-AF65-F5344CB8AC3E}">
        <p14:creationId xmlns:p14="http://schemas.microsoft.com/office/powerpoint/2010/main" val="3139211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a:solidFill>
              <a:srgbClr val="000000">
                <a:alpha val="100000"/>
              </a:srgbClr>
            </a:solidFill>
            <a:miter lim="800000"/>
          </a:ln>
        </p:spPr>
      </p:sp>
      <p:sp>
        <p:nvSpPr>
          <p:cNvPr id="36867"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6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21</a:t>
            </a:fld>
            <a:endParaRPr lang="vi-VN" altLang="x-none"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a:solidFill>
              <a:srgbClr val="000000">
                <a:alpha val="100000"/>
              </a:srgbClr>
            </a:solidFill>
            <a:miter lim="800000"/>
          </a:ln>
        </p:spPr>
      </p:sp>
      <p:sp>
        <p:nvSpPr>
          <p:cNvPr id="37891"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22</a:t>
            </a:fld>
            <a:endParaRPr lang="vi-VN" altLang="x-none"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solidFill>
              <a:srgbClr val="000000">
                <a:alpha val="100000"/>
              </a:srgbClr>
            </a:solidFill>
            <a:miter lim="800000"/>
          </a:ln>
        </p:spPr>
      </p:sp>
      <p:sp>
        <p:nvSpPr>
          <p:cNvPr id="32771"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27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4</a:t>
            </a:fld>
            <a:endParaRPr lang="vi-VN" altLang="x-none"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a:solidFill>
              <a:srgbClr val="000000">
                <a:alpha val="100000"/>
              </a:srgbClr>
            </a:solidFill>
            <a:miter lim="800000"/>
          </a:ln>
        </p:spPr>
      </p:sp>
      <p:sp>
        <p:nvSpPr>
          <p:cNvPr id="3891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89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23</a:t>
            </a:fld>
            <a:endParaRPr lang="vi-VN" altLang="x-none"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861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6</a:t>
            </a:fld>
            <a:endParaRPr lang="vi-VN" altLang="x-none" sz="1200" dirty="0"/>
          </a:p>
        </p:txBody>
      </p:sp>
    </p:spTree>
    <p:extLst>
      <p:ext uri="{BB962C8B-B14F-4D97-AF65-F5344CB8AC3E}">
        <p14:creationId xmlns:p14="http://schemas.microsoft.com/office/powerpoint/2010/main" val="567865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solidFill>
              <a:srgbClr val="000000">
                <a:alpha val="100000"/>
              </a:srgbClr>
            </a:solidFill>
            <a:miter lim="800000"/>
          </a:ln>
        </p:spPr>
      </p:sp>
      <p:sp>
        <p:nvSpPr>
          <p:cNvPr id="3379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37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7</a:t>
            </a:fld>
            <a:endParaRPr lang="vi-VN" altLang="x-none"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8</a:t>
            </a:fld>
            <a:endParaRPr lang="vi-VN" altLang="x-none"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9</a:t>
            </a:fld>
            <a:endParaRPr lang="vi-VN" altLang="x-none" sz="1200" dirty="0"/>
          </a:p>
        </p:txBody>
      </p:sp>
    </p:spTree>
    <p:extLst>
      <p:ext uri="{BB962C8B-B14F-4D97-AF65-F5344CB8AC3E}">
        <p14:creationId xmlns:p14="http://schemas.microsoft.com/office/powerpoint/2010/main" val="125791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10</a:t>
            </a:fld>
            <a:endParaRPr lang="vi-VN" altLang="x-none" sz="1200" dirty="0"/>
          </a:p>
        </p:txBody>
      </p:sp>
    </p:spTree>
    <p:extLst>
      <p:ext uri="{BB962C8B-B14F-4D97-AF65-F5344CB8AC3E}">
        <p14:creationId xmlns:p14="http://schemas.microsoft.com/office/powerpoint/2010/main" val="423112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11</a:t>
            </a:fld>
            <a:endParaRPr lang="vi-VN" altLang="x-none" sz="1200" dirty="0"/>
          </a:p>
        </p:txBody>
      </p:sp>
    </p:spTree>
    <p:extLst>
      <p:ext uri="{BB962C8B-B14F-4D97-AF65-F5344CB8AC3E}">
        <p14:creationId xmlns:p14="http://schemas.microsoft.com/office/powerpoint/2010/main" val="65009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solidFill>
              <a:srgbClr val="000000">
                <a:alpha val="100000"/>
              </a:srgbClr>
            </a:solidFill>
            <a:miter lim="800000"/>
          </a:ln>
        </p:spPr>
      </p:sp>
      <p:sp>
        <p:nvSpPr>
          <p:cNvPr id="3481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x-none" dirty="0">
              <a:latin typeface="Arial" panose="020B0604020202020204" pitchFamily="34" charset="0"/>
            </a:endParaRPr>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vi-VN" altLang="x-none" sz="1200" dirty="0"/>
              <a:t>12</a:t>
            </a:fld>
            <a:endParaRPr lang="vi-VN" altLang="x-none" sz="1200" dirty="0"/>
          </a:p>
        </p:txBody>
      </p:sp>
    </p:spTree>
    <p:extLst>
      <p:ext uri="{BB962C8B-B14F-4D97-AF65-F5344CB8AC3E}">
        <p14:creationId xmlns:p14="http://schemas.microsoft.com/office/powerpoint/2010/main" val="16154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381000" y="990600"/>
            <a:ext cx="76200" cy="5105400"/>
          </a:xfrm>
          <a:prstGeom prst="rect">
            <a:avLst/>
          </a:prstGeom>
          <a:solidFill>
            <a:schemeClr val="bg2"/>
          </a:solidFill>
          <a:ln w="12700">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nvGrpSpPr>
          <p:cNvPr id="2051" name="Group 8"/>
          <p:cNvGrpSpPr/>
          <p:nvPr/>
        </p:nvGrpSpPr>
        <p:grpSpPr>
          <a:xfrm>
            <a:off x="381000" y="304800"/>
            <a:ext cx="8391525" cy="5791200"/>
            <a:chOff x="240" y="192"/>
            <a:chExt cx="5286" cy="3648"/>
          </a:xfrm>
        </p:grpSpPr>
        <p:sp>
          <p:nvSpPr>
            <p:cNvPr id="2057" name="Rectangle 9"/>
            <p:cNvSpPr/>
            <p:nvPr/>
          </p:nvSpPr>
          <p:spPr>
            <a:xfrm flipV="1">
              <a:off x="5236" y="192"/>
              <a:ext cx="288" cy="288"/>
            </a:xfrm>
            <a:prstGeom prst="rect">
              <a:avLst/>
            </a:prstGeom>
            <a:solidFill>
              <a:schemeClr val="bg2"/>
            </a:solidFill>
            <a:ln w="12700" cap="flat" cmpd="sng">
              <a:solidFill>
                <a:schemeClr val="tx1"/>
              </a:solidFill>
              <a:prstDash val="solid"/>
              <a:miter/>
              <a:headEnd type="none" w="med" len="med"/>
              <a:tailEnd type="none" w="med" len="med"/>
            </a:ln>
          </p:spPr>
          <p:txBody>
            <a:bodyPr rot="10800000" wrap="none" anchor="ctr"/>
            <a:lstStyle/>
            <a:p>
              <a:pPr lvl="0" algn="ctr" eaLnBrk="1" hangingPunct="1">
                <a:buNone/>
              </a:pPr>
              <a:endParaRPr sz="2400" dirty="0">
                <a:latin typeface="Times New Roman" panose="02020603050405020304" pitchFamily="18" charset="0"/>
              </a:endParaRPr>
            </a:p>
          </p:txBody>
        </p:sp>
        <p:sp>
          <p:nvSpPr>
            <p:cNvPr id="16"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59" name="Rectangle 11"/>
            <p:cNvSpPr/>
            <p:nvPr/>
          </p:nvSpPr>
          <p:spPr>
            <a:xfrm flipV="1">
              <a:off x="240" y="480"/>
              <a:ext cx="5004" cy="144"/>
            </a:xfrm>
            <a:prstGeom prst="rect">
              <a:avLst/>
            </a:prstGeom>
            <a:solidFill>
              <a:schemeClr val="bg2"/>
            </a:solidFill>
            <a:ln w="12700" cap="flat" cmpd="sng">
              <a:solidFill>
                <a:schemeClr val="tx1"/>
              </a:solidFill>
              <a:prstDash val="solid"/>
              <a:miter/>
              <a:headEnd type="none" w="med" len="med"/>
              <a:tailEnd type="none" w="med" len="med"/>
            </a:ln>
          </p:spPr>
          <p:txBody>
            <a:bodyPr rot="10800000" wrap="none" anchor="ctr"/>
            <a:lstStyle/>
            <a:p>
              <a:pPr lvl="0" algn="ctr" eaLnBrk="1" hangingPunct="1">
                <a:buNone/>
              </a:pPr>
              <a:endParaRPr sz="2400" dirty="0">
                <a:latin typeface="Times New Roman" panose="02020603050405020304" pitchFamily="18" charset="0"/>
              </a:endParaRPr>
            </a:p>
          </p:txBody>
        </p:sp>
        <p:sp>
          <p:nvSpPr>
            <p:cNvPr id="18"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9" name="Line 13"/>
            <p:cNvSpPr>
              <a:spLocks noChangeShapeType="1"/>
            </p:cNvSpPr>
            <p:nvPr/>
          </p:nvSpPr>
          <p:spPr bwMode="auto">
            <a:xfrm flipH="1">
              <a:off x="480" y="2256"/>
              <a:ext cx="4848" cy="0"/>
            </a:xfrm>
            <a:prstGeom prst="line">
              <a:avLst/>
            </a:prstGeom>
            <a:noFill/>
            <a:ln w="12700">
              <a:solidFill>
                <a:schemeClr val="tx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 name="Rectangle 14"/>
            <p:cNvSpPr>
              <a:spLocks noChangeArrowheads="1"/>
            </p:cNvSpPr>
            <p:nvPr/>
          </p:nvSpPr>
          <p:spPr bwMode="auto">
            <a:xfrm>
              <a:off x="240" y="192"/>
              <a:ext cx="5286" cy="3648"/>
            </a:xfrm>
            <a:prstGeom prst="rect">
              <a:avLst/>
            </a:prstGeom>
            <a:no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31747"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31748" name="Rectangle 4"/>
          <p:cNvSpPr>
            <a:spLocks noGrp="1" noChangeArrowheads="1"/>
          </p:cNvSpPr>
          <p:nvPr>
            <p:ph type="subTitle" idx="1"/>
          </p:nvPr>
        </p:nvSpPr>
        <p:spPr>
          <a:xfrm>
            <a:off x="762000" y="3765550"/>
            <a:ext cx="7696200" cy="2057400"/>
          </a:xfrm>
        </p:spPr>
        <p:txBody>
          <a:bodyPr/>
          <a:lstStyle>
            <a:lvl1pPr marL="0" indent="0">
              <a:buFont typeface="Wingdings" panose="05000000000000000000" pitchFamily="2" charset="2"/>
              <a:buNone/>
              <a:defRPr sz="2800">
                <a:latin typeface="Arial" panose="020B0604020202020204" pitchFamily="34" charset="0"/>
              </a:defRPr>
            </a:lvl1pPr>
          </a:lstStyle>
          <a:p>
            <a:r>
              <a:rPr lang="en-US"/>
              <a:t>Click to edit Master subtitle style</a:t>
            </a:r>
          </a:p>
        </p:txBody>
      </p:sp>
      <p:sp>
        <p:nvSpPr>
          <p:cNvPr id="21" name="Rectangle 5"/>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 name="Rectangle 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 name="Rectangle 7"/>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b="1" dirty="0">
                <a:latin typeface="Arial" panose="020B0604020202020204" pitchFamily="34" charset="0"/>
              </a:rPr>
              <a:t>‹#›</a:t>
            </a:fld>
            <a:endParaRPr lang="en-US" b="1"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anose="05000000000000000000" pitchFamily="2" charset="2"/>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533400"/>
            <a:ext cx="8229600" cy="1143000"/>
          </a:xfrm>
          <a:prstGeom prst="rect">
            <a:avLst/>
          </a:prstGeom>
          <a:noFill/>
          <a:ln w="9525">
            <a:noFill/>
          </a:ln>
        </p:spPr>
        <p:txBody>
          <a:bodyPr anchor="b"/>
          <a:lstStyle/>
          <a:p>
            <a:pPr lvl="0"/>
            <a:r>
              <a:rPr dirty="0"/>
              <a:t>Click to edit Master title style</a:t>
            </a:r>
          </a:p>
        </p:txBody>
      </p:sp>
      <p:sp>
        <p:nvSpPr>
          <p:cNvPr id="1027" name="Rectangle 3"/>
          <p:cNvSpPr>
            <a:spLocks noGrp="1"/>
          </p:cNvSpPr>
          <p:nvPr>
            <p:ph type="body" idx="1"/>
          </p:nvPr>
        </p:nvSpPr>
        <p:spPr>
          <a:xfrm>
            <a:off x="457200" y="1828800"/>
            <a:ext cx="8229600" cy="4302125"/>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30724" name="Rectangle 4"/>
          <p:cNvSpPr>
            <a:spLocks noGrp="1" noChangeArrowheads="1"/>
          </p:cNvSpPr>
          <p:nvPr>
            <p:ph type="dt" sz="half" idx="2"/>
          </p:nvPr>
        </p:nvSpPr>
        <p:spPr bwMode="auto">
          <a:xfrm>
            <a:off x="457200" y="6248400"/>
            <a:ext cx="16764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6" name="Rectangle 6"/>
          <p:cNvSpPr>
            <a:spLocks noGrp="1" noChangeArrowheads="1"/>
          </p:cNvSpPr>
          <p:nvPr>
            <p:ph type="sldNum" sz="quarter" idx="4"/>
          </p:nvPr>
        </p:nvSpPr>
        <p:spPr bwMode="auto">
          <a:xfrm>
            <a:off x="67818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000">
                <a:latin typeface="Arial" panose="020B0604020202020204" pitchFamily="34" charset="0"/>
              </a:defRPr>
            </a:lvl1p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grpSp>
        <p:nvGrpSpPr>
          <p:cNvPr id="1031" name="Group 7"/>
          <p:cNvGrpSpPr/>
          <p:nvPr/>
        </p:nvGrpSpPr>
        <p:grpSpPr>
          <a:xfrm>
            <a:off x="279400" y="152400"/>
            <a:ext cx="8686800" cy="1600200"/>
            <a:chOff x="176" y="96"/>
            <a:chExt cx="5472" cy="1008"/>
          </a:xfrm>
        </p:grpSpPr>
        <p:sp>
          <p:nvSpPr>
            <p:cNvPr id="30728" name="Line 8"/>
            <p:cNvSpPr>
              <a:spLocks noChangeShapeType="1"/>
            </p:cNvSpPr>
            <p:nvPr/>
          </p:nvSpPr>
          <p:spPr bwMode="auto">
            <a:xfrm flipH="1">
              <a:off x="288" y="1104"/>
              <a:ext cx="5232" cy="0"/>
            </a:xfrm>
            <a:prstGeom prst="line">
              <a:avLst/>
            </a:prstGeom>
            <a:noFill/>
            <a:ln w="12700">
              <a:solidFill>
                <a:schemeClr val="tx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29"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30"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31"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32"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7950" indent="-468630"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defRPr>
      </a:lvl3pPr>
      <a:lvl4pPr marL="1827530"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defRPr>
      </a:lvl4pPr>
      <a:lvl5pPr marL="2297430" indent="-468630"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5pPr>
      <a:lvl6pPr marL="27546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6pPr>
      <a:lvl7pPr marL="32118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7pPr>
      <a:lvl8pPr marL="36690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8pPr>
      <a:lvl9pPr marL="41262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idx="1"/>
          </p:nvPr>
        </p:nvSpPr>
        <p:spPr>
          <a:xfrm>
            <a:off x="304800" y="1676400"/>
            <a:ext cx="8610600" cy="4530725"/>
          </a:xfrm>
          <a:ln/>
        </p:spPr>
        <p:txBody>
          <a:bodyPr vert="horz" wrap="square" lIns="91440" tIns="45720" rIns="91440" bIns="45720" anchor="t"/>
          <a:lstStyle/>
          <a:p>
            <a:pPr algn="ctr" eaLnBrk="1" hangingPunct="1">
              <a:buNone/>
            </a:pPr>
            <a:endParaRPr lang="en-US" sz="2800" b="1" dirty="0" smtClean="0"/>
          </a:p>
          <a:p>
            <a:pPr algn="ctr" eaLnBrk="1" hangingPunct="1">
              <a:buNone/>
            </a:pPr>
            <a:r>
              <a:rPr lang="vi-VN" sz="2800" b="1" dirty="0" smtClean="0"/>
              <a:t>HƯỚNG </a:t>
            </a:r>
            <a:r>
              <a:rPr lang="vi-VN" sz="2800" b="1" dirty="0"/>
              <a:t>DẪN TÍCH HỢP NỘI DUNG GIÁO </a:t>
            </a:r>
            <a:r>
              <a:rPr lang="vi-VN" sz="2800" b="1" dirty="0" smtClean="0"/>
              <a:t>DỤC</a:t>
            </a:r>
            <a:r>
              <a:rPr lang="en-US" sz="2800" b="1" dirty="0" smtClean="0"/>
              <a:t> </a:t>
            </a:r>
            <a:r>
              <a:rPr lang="vi-VN" sz="2800" b="1" dirty="0" smtClean="0"/>
              <a:t>AN </a:t>
            </a:r>
            <a:r>
              <a:rPr lang="vi-VN" sz="2800" b="1" dirty="0"/>
              <a:t>TOÀN </a:t>
            </a:r>
            <a:r>
              <a:rPr lang="vi-VN" sz="2800" b="1" dirty="0" smtClean="0"/>
              <a:t>GIAO </a:t>
            </a:r>
            <a:r>
              <a:rPr lang="vi-VN" sz="2800" b="1" dirty="0"/>
              <a:t>THÔNG CHO TRẺ </a:t>
            </a:r>
            <a:endParaRPr lang="en-US" sz="2800" b="1" dirty="0" smtClean="0"/>
          </a:p>
          <a:p>
            <a:pPr algn="ctr" eaLnBrk="1" hangingPunct="1">
              <a:buNone/>
            </a:pPr>
            <a:r>
              <a:rPr lang="vi-VN" sz="2800" b="1" dirty="0" smtClean="0"/>
              <a:t>TRONG</a:t>
            </a:r>
            <a:r>
              <a:rPr lang="en-US" sz="2800" b="1" dirty="0" smtClean="0"/>
              <a:t> </a:t>
            </a:r>
            <a:r>
              <a:rPr lang="vi-VN" sz="2800" b="1" dirty="0" smtClean="0"/>
              <a:t>TRƯỜNG </a:t>
            </a:r>
            <a:r>
              <a:rPr lang="vi-VN" sz="2800" b="1" dirty="0"/>
              <a:t>MẦM </a:t>
            </a:r>
            <a:r>
              <a:rPr lang="vi-VN" sz="2800" b="1" dirty="0" smtClean="0"/>
              <a:t>NON</a:t>
            </a:r>
            <a:endParaRPr lang="en-US" sz="2800" b="1" dirty="0" smtClean="0"/>
          </a:p>
          <a:p>
            <a:pPr algn="ctr" eaLnBrk="1" hangingPunct="1">
              <a:buNone/>
            </a:pPr>
            <a:r>
              <a:rPr lang="en-US" sz="2800" b="1" dirty="0" smtClean="0">
                <a:solidFill>
                  <a:schemeClr val="bg2"/>
                </a:solidFill>
                <a:latin typeface="Arial" panose="020B0604020202020204" pitchFamily="34" charset="0"/>
                <a:cs typeface="Arial" panose="020B0604020202020204" pitchFamily="34" charset="0"/>
              </a:rPr>
              <a:t>                                            </a:t>
            </a:r>
            <a:r>
              <a:rPr lang="en-US" sz="2000" b="1" dirty="0" err="1" smtClean="0">
                <a:solidFill>
                  <a:schemeClr val="accent4"/>
                </a:solidFill>
                <a:cs typeface="Arial" panose="020B0604020202020204" pitchFamily="34" charset="0"/>
              </a:rPr>
              <a:t>TS</a:t>
            </a:r>
            <a:r>
              <a:rPr lang="en-US" sz="2000" b="1" dirty="0" smtClean="0">
                <a:solidFill>
                  <a:schemeClr val="accent4"/>
                </a:solidFill>
                <a:cs typeface="Arial" panose="020B0604020202020204" pitchFamily="34" charset="0"/>
              </a:rPr>
              <a:t>. Cao Thị </a:t>
            </a:r>
            <a:r>
              <a:rPr lang="en-US" sz="2000" b="1" dirty="0" err="1" smtClean="0">
                <a:solidFill>
                  <a:schemeClr val="accent4"/>
                </a:solidFill>
                <a:cs typeface="Arial" panose="020B0604020202020204" pitchFamily="34" charset="0"/>
              </a:rPr>
              <a:t>Hồng</a:t>
            </a:r>
            <a:r>
              <a:rPr lang="en-US" sz="2000" b="1" dirty="0" smtClean="0">
                <a:solidFill>
                  <a:schemeClr val="accent4"/>
                </a:solidFill>
                <a:cs typeface="Arial" panose="020B0604020202020204" pitchFamily="34" charset="0"/>
              </a:rPr>
              <a:t> </a:t>
            </a:r>
            <a:r>
              <a:rPr lang="en-US" sz="2000" b="1" dirty="0" err="1" smtClean="0">
                <a:solidFill>
                  <a:schemeClr val="accent4"/>
                </a:solidFill>
                <a:cs typeface="Arial" panose="020B0604020202020204" pitchFamily="34" charset="0"/>
              </a:rPr>
              <a:t>Nhung</a:t>
            </a:r>
            <a:endParaRPr lang="en-US" sz="2000" b="1" dirty="0" smtClean="0">
              <a:solidFill>
                <a:schemeClr val="accent4"/>
              </a:solidFill>
              <a:cs typeface="Arial" panose="020B0604020202020204" pitchFamily="34" charset="0"/>
            </a:endParaRPr>
          </a:p>
          <a:p>
            <a:pPr algn="ctr" eaLnBrk="1" hangingPunct="1">
              <a:buNone/>
            </a:pPr>
            <a:r>
              <a:rPr lang="en-US" sz="2000" b="1" dirty="0" smtClean="0">
                <a:solidFill>
                  <a:schemeClr val="accent4"/>
                </a:solidFill>
                <a:cs typeface="Arial" panose="020B0604020202020204" pitchFamily="34" charset="0"/>
              </a:rPr>
              <a:t>                                                                      Chuyên </a:t>
            </a:r>
            <a:r>
              <a:rPr lang="en-US" sz="2000" b="1" dirty="0" err="1" smtClean="0">
                <a:solidFill>
                  <a:schemeClr val="accent4"/>
                </a:solidFill>
                <a:cs typeface="Arial" panose="020B0604020202020204" pitchFamily="34" charset="0"/>
              </a:rPr>
              <a:t>viên</a:t>
            </a:r>
            <a:r>
              <a:rPr lang="en-US" sz="2000" b="1" dirty="0" smtClean="0">
                <a:solidFill>
                  <a:schemeClr val="accent4"/>
                </a:solidFill>
                <a:cs typeface="Arial" panose="020B0604020202020204" pitchFamily="34" charset="0"/>
              </a:rPr>
              <a:t> </a:t>
            </a:r>
            <a:r>
              <a:rPr lang="en-US" sz="2000" b="1" dirty="0" err="1" smtClean="0">
                <a:solidFill>
                  <a:schemeClr val="accent4"/>
                </a:solidFill>
                <a:cs typeface="Arial" panose="020B0604020202020204" pitchFamily="34" charset="0"/>
              </a:rPr>
              <a:t>chính</a:t>
            </a:r>
            <a:r>
              <a:rPr lang="en-US" sz="2000" b="1" dirty="0" smtClean="0">
                <a:solidFill>
                  <a:schemeClr val="accent4"/>
                </a:solidFill>
                <a:cs typeface="Arial" panose="020B0604020202020204" pitchFamily="34" charset="0"/>
              </a:rPr>
              <a:t> Vụ GDMN</a:t>
            </a:r>
          </a:p>
          <a:p>
            <a:pPr algn="ctr" eaLnBrk="1" hangingPunct="1">
              <a:buNone/>
            </a:pPr>
            <a:r>
              <a:rPr lang="en-US" sz="2000" b="1" dirty="0" smtClean="0">
                <a:solidFill>
                  <a:schemeClr val="accent4"/>
                </a:solidFill>
                <a:cs typeface="Arial" panose="020B0604020202020204" pitchFamily="34" charset="0"/>
              </a:rPr>
              <a:t>                                                                       </a:t>
            </a:r>
            <a:r>
              <a:rPr lang="en-US" sz="2000" b="1" dirty="0" err="1" smtClean="0">
                <a:solidFill>
                  <a:schemeClr val="accent4"/>
                </a:solidFill>
                <a:cs typeface="Arial" panose="020B0604020202020204" pitchFamily="34" charset="0"/>
              </a:rPr>
              <a:t>Điện</a:t>
            </a:r>
            <a:r>
              <a:rPr lang="en-US" sz="2000" b="1" dirty="0" smtClean="0">
                <a:solidFill>
                  <a:schemeClr val="accent4"/>
                </a:solidFill>
                <a:cs typeface="Arial" panose="020B0604020202020204" pitchFamily="34" charset="0"/>
              </a:rPr>
              <a:t> </a:t>
            </a:r>
            <a:r>
              <a:rPr lang="en-US" sz="2000" b="1" dirty="0" err="1" smtClean="0">
                <a:solidFill>
                  <a:schemeClr val="accent4"/>
                </a:solidFill>
                <a:cs typeface="Arial" panose="020B0604020202020204" pitchFamily="34" charset="0"/>
              </a:rPr>
              <a:t>thoại</a:t>
            </a:r>
            <a:r>
              <a:rPr lang="en-US" sz="2000" b="1" dirty="0" smtClean="0">
                <a:solidFill>
                  <a:schemeClr val="accent4"/>
                </a:solidFill>
                <a:cs typeface="Arial" panose="020B0604020202020204" pitchFamily="34" charset="0"/>
              </a:rPr>
              <a:t>: 0982.604.111</a:t>
            </a:r>
          </a:p>
          <a:p>
            <a:pPr algn="ctr" eaLnBrk="1" hangingPunct="1">
              <a:buNone/>
            </a:pPr>
            <a:r>
              <a:rPr lang="en-US" sz="2000" b="1" dirty="0" smtClean="0">
                <a:solidFill>
                  <a:schemeClr val="accent4"/>
                </a:solidFill>
                <a:cs typeface="Arial" panose="020B0604020202020204" pitchFamily="34" charset="0"/>
              </a:rPr>
              <a:t>                                                                       E-mail: </a:t>
            </a:r>
            <a:r>
              <a:rPr lang="en-US" sz="2000" b="1" dirty="0" err="1" smtClean="0">
                <a:solidFill>
                  <a:schemeClr val="accent4"/>
                </a:solidFill>
                <a:cs typeface="Arial" panose="020B0604020202020204" pitchFamily="34" charset="0"/>
              </a:rPr>
              <a:t>cthnhung@moet.gov.vn</a:t>
            </a:r>
            <a:endParaRPr sz="2000" dirty="0">
              <a:solidFill>
                <a:schemeClr val="accent4"/>
              </a:solidFill>
              <a:cs typeface="Arial" panose="020B0604020202020204" pitchFamily="34" charset="0"/>
            </a:endParaRPr>
          </a:p>
          <a:p>
            <a:pPr eaLnBrk="1" hangingPunct="1">
              <a:buNone/>
            </a:pPr>
            <a:endParaRPr sz="2800" dirty="0">
              <a:solidFill>
                <a:schemeClr val="bg2"/>
              </a:solidFill>
              <a:latin typeface="Arial" panose="020B0604020202020204" pitchFamily="34" charset="0"/>
              <a:ea typeface="Arial" panose="020B0604020202020204" pitchFamily="34" charset="0"/>
            </a:endParaRPr>
          </a:p>
        </p:txBody>
      </p:sp>
      <p:pic>
        <p:nvPicPr>
          <p:cNvPr id="7" name="Picture 4" descr="Tổ chức và hoạt động của Ủy ban An toàn giao thông">
            <a:extLst>
              <a:ext uri="{FF2B5EF4-FFF2-40B4-BE49-F238E27FC236}">
                <a16:creationId xmlns="" xmlns:a16="http://schemas.microsoft.com/office/drawing/2014/main" id="{D0F9A6D4-7C89-4700-AC23-5FB99A663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1447800" cy="7090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288" y="685799"/>
            <a:ext cx="2493624" cy="5566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90" y="4249994"/>
            <a:ext cx="4232366" cy="25908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1018" y="666255"/>
            <a:ext cx="2154382" cy="6001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62897"/>
          </a:xfrm>
          <a:ln/>
        </p:spPr>
        <p:txBody>
          <a:bodyPr vert="horz" wrap="square" lIns="91440" tIns="45720" rIns="91440" bIns="45720" anchor="b"/>
          <a:lstStyle/>
          <a:p>
            <a:r>
              <a:rPr lang="" altLang="x-none" sz="2400" b="1" dirty="0" smtClean="0">
                <a:cs typeface="Arial" panose="020B0604020202020204" pitchFamily="34" charset="0"/>
              </a:rPr>
              <a:t>NGUYÊN TẮC THỰC HIỆN TÍCH HỢP GIÁO DỤC ATGT CHO TRẺ MẦM NON</a:t>
            </a:r>
            <a:endParaRPr lang="vi-VN" altLang="x-none" sz="2400" dirty="0">
              <a:ea typeface="Arial" panose="020B0604020202020204" pitchFamily="34" charset="0"/>
            </a:endParaRPr>
          </a:p>
        </p:txBody>
      </p:sp>
      <p:sp>
        <p:nvSpPr>
          <p:cNvPr id="10243" name="Content Placeholder 2"/>
          <p:cNvSpPr>
            <a:spLocks noGrp="1"/>
          </p:cNvSpPr>
          <p:nvPr>
            <p:ph idx="1"/>
          </p:nvPr>
        </p:nvSpPr>
        <p:spPr>
          <a:xfrm>
            <a:off x="457200" y="1447800"/>
            <a:ext cx="8229600" cy="5410200"/>
          </a:xfrm>
          <a:ln/>
        </p:spPr>
        <p:txBody>
          <a:bodyPr vert="horz" wrap="square" lIns="91440" tIns="45720" rIns="91440" bIns="45720" anchor="t"/>
          <a:lstStyle/>
          <a:p>
            <a:pPr algn="just">
              <a:buNone/>
            </a:pPr>
            <a:endParaRPr lang="en-US" altLang="x-none" sz="2800" dirty="0" smtClean="0"/>
          </a:p>
          <a:p>
            <a:pPr algn="just">
              <a:buNone/>
            </a:pPr>
            <a:endParaRPr lang="en-US" altLang="x-none" sz="2800" dirty="0" smtClean="0"/>
          </a:p>
          <a:p>
            <a:pPr algn="just">
              <a:buNone/>
            </a:pPr>
            <a:r>
              <a:rPr lang="en-US" altLang="x-none" sz="2800" dirty="0" err="1" smtClean="0"/>
              <a:t>Thảo</a:t>
            </a:r>
            <a:r>
              <a:rPr lang="en-US" altLang="x-none" sz="2800" dirty="0" smtClean="0"/>
              <a:t> </a:t>
            </a:r>
            <a:r>
              <a:rPr lang="en-US" altLang="x-none" sz="2800" dirty="0" err="1" smtClean="0"/>
              <a:t>luận</a:t>
            </a:r>
            <a:r>
              <a:rPr lang="en-US" altLang="x-none" sz="2800" dirty="0" smtClean="0"/>
              <a:t>: </a:t>
            </a:r>
          </a:p>
          <a:p>
            <a:pPr marL="0" indent="0" algn="just">
              <a:buNone/>
            </a:pPr>
            <a:r>
              <a:rPr lang="en-US" altLang="x-none" sz="2800" dirty="0" err="1" smtClean="0"/>
              <a:t>Các</a:t>
            </a:r>
            <a:r>
              <a:rPr lang="en-US" altLang="x-none" sz="2800" dirty="0" smtClean="0"/>
              <a:t> </a:t>
            </a:r>
            <a:r>
              <a:rPr lang="en-US" altLang="x-none" sz="2800" dirty="0" err="1" smtClean="0"/>
              <a:t>anh</a:t>
            </a:r>
            <a:r>
              <a:rPr lang="en-US" altLang="x-none" sz="2800" dirty="0" smtClean="0"/>
              <a:t>/chị </a:t>
            </a:r>
            <a:r>
              <a:rPr lang="en-US" altLang="x-none" sz="2800" dirty="0" err="1" smtClean="0"/>
              <a:t>xác</a:t>
            </a:r>
            <a:r>
              <a:rPr lang="en-US" altLang="x-none" sz="2800" dirty="0" smtClean="0"/>
              <a:t> định </a:t>
            </a:r>
            <a:r>
              <a:rPr lang="en-US" altLang="x-none" sz="2800" dirty="0" err="1" smtClean="0"/>
              <a:t>các</a:t>
            </a:r>
            <a:r>
              <a:rPr lang="en-US" altLang="x-none" sz="2800" dirty="0" smtClean="0"/>
              <a:t> </a:t>
            </a:r>
            <a:r>
              <a:rPr lang="en-US" altLang="x-none" sz="2800" dirty="0" err="1" smtClean="0">
                <a:solidFill>
                  <a:srgbClr val="FF0000"/>
                </a:solidFill>
              </a:rPr>
              <a:t>nguyên</a:t>
            </a:r>
            <a:r>
              <a:rPr lang="en-US" altLang="x-none" sz="2800" dirty="0" smtClean="0">
                <a:solidFill>
                  <a:srgbClr val="FF0000"/>
                </a:solidFill>
              </a:rPr>
              <a:t> </a:t>
            </a:r>
            <a:r>
              <a:rPr lang="en-US" altLang="x-none" sz="2800" dirty="0" err="1" smtClean="0">
                <a:solidFill>
                  <a:srgbClr val="FF0000"/>
                </a:solidFill>
              </a:rPr>
              <a:t>tắc</a:t>
            </a:r>
            <a:r>
              <a:rPr lang="en-US" altLang="x-none" sz="2800" dirty="0" smtClean="0">
                <a:solidFill>
                  <a:srgbClr val="FF0000"/>
                </a:solidFill>
              </a:rPr>
              <a:t> </a:t>
            </a:r>
            <a:r>
              <a:rPr lang="en-US" altLang="x-none" sz="2800" dirty="0" smtClean="0"/>
              <a:t>khi thực hiện </a:t>
            </a:r>
            <a:r>
              <a:rPr lang="en-US" altLang="x-none" sz="2800" dirty="0" err="1" smtClean="0">
                <a:solidFill>
                  <a:srgbClr val="FF0000"/>
                </a:solidFill>
              </a:rPr>
              <a:t>tích</a:t>
            </a:r>
            <a:r>
              <a:rPr lang="en-US" altLang="x-none" sz="2800" dirty="0" smtClean="0">
                <a:solidFill>
                  <a:srgbClr val="FF0000"/>
                </a:solidFill>
              </a:rPr>
              <a:t> </a:t>
            </a:r>
            <a:r>
              <a:rPr lang="en-US" altLang="x-none" sz="2800" dirty="0" err="1" smtClean="0">
                <a:solidFill>
                  <a:srgbClr val="FF0000"/>
                </a:solidFill>
              </a:rPr>
              <a:t>hợp</a:t>
            </a:r>
            <a:r>
              <a:rPr lang="en-US" altLang="x-none" sz="2800" dirty="0" smtClean="0">
                <a:solidFill>
                  <a:srgbClr val="FF0000"/>
                </a:solidFill>
              </a:rPr>
              <a:t>, </a:t>
            </a:r>
            <a:r>
              <a:rPr lang="en-US" altLang="x-none" sz="2800" dirty="0" err="1" smtClean="0">
                <a:solidFill>
                  <a:srgbClr val="FF0000"/>
                </a:solidFill>
              </a:rPr>
              <a:t>lồng</a:t>
            </a:r>
            <a:r>
              <a:rPr lang="en-US" altLang="x-none" sz="2800" dirty="0" smtClean="0">
                <a:solidFill>
                  <a:srgbClr val="FF0000"/>
                </a:solidFill>
              </a:rPr>
              <a:t> </a:t>
            </a:r>
            <a:r>
              <a:rPr lang="en-US" altLang="x-none" sz="2800" dirty="0" err="1" smtClean="0">
                <a:solidFill>
                  <a:srgbClr val="FF0000"/>
                </a:solidFill>
              </a:rPr>
              <a:t>ghép</a:t>
            </a:r>
            <a:r>
              <a:rPr lang="en-US" altLang="x-none" sz="2800" dirty="0" smtClean="0">
                <a:solidFill>
                  <a:srgbClr val="FF0000"/>
                </a:solidFill>
              </a:rPr>
              <a:t> </a:t>
            </a:r>
            <a:r>
              <a:rPr lang="en-US" altLang="x-none" sz="2800" dirty="0" smtClean="0"/>
              <a:t>nội dung </a:t>
            </a:r>
            <a:r>
              <a:rPr lang="en-US" altLang="x-none" sz="2800" dirty="0" err="1" smtClean="0"/>
              <a:t>giáo</a:t>
            </a:r>
            <a:r>
              <a:rPr lang="en-US" altLang="x-none" sz="2800" dirty="0" smtClean="0"/>
              <a:t> </a:t>
            </a:r>
            <a:r>
              <a:rPr lang="en-US" altLang="x-none" sz="2800" dirty="0" err="1" smtClean="0"/>
              <a:t>dục</a:t>
            </a:r>
            <a:r>
              <a:rPr lang="en-US" altLang="x-none" sz="2800" dirty="0" smtClean="0"/>
              <a:t> an </a:t>
            </a:r>
            <a:r>
              <a:rPr lang="en-US" altLang="x-none" sz="2800" dirty="0" err="1" smtClean="0"/>
              <a:t>toàn</a:t>
            </a:r>
            <a:r>
              <a:rPr lang="en-US" altLang="x-none" sz="2800" dirty="0" smtClean="0"/>
              <a:t> </a:t>
            </a:r>
            <a:r>
              <a:rPr lang="en-US" altLang="x-none" sz="2800" dirty="0" err="1" smtClean="0"/>
              <a:t>giao</a:t>
            </a:r>
            <a:r>
              <a:rPr lang="en-US" altLang="x-none" sz="2800" dirty="0" smtClean="0"/>
              <a:t> thông trong </a:t>
            </a:r>
            <a:r>
              <a:rPr lang="en-US" altLang="x-none" sz="2800" dirty="0" err="1" smtClean="0"/>
              <a:t>các</a:t>
            </a:r>
            <a:r>
              <a:rPr lang="en-US" altLang="x-none" sz="2800" dirty="0" smtClean="0"/>
              <a:t> </a:t>
            </a:r>
            <a:r>
              <a:rPr lang="en-US" altLang="x-none" sz="2800" dirty="0" err="1" smtClean="0"/>
              <a:t>cơ</a:t>
            </a:r>
            <a:r>
              <a:rPr lang="en-US" altLang="x-none" sz="2800" dirty="0" smtClean="0"/>
              <a:t> sở </a:t>
            </a:r>
            <a:r>
              <a:rPr lang="en-US" altLang="x-none" sz="2800" dirty="0" err="1" smtClean="0"/>
              <a:t>giáo</a:t>
            </a:r>
            <a:r>
              <a:rPr lang="en-US" altLang="x-none" sz="2800" dirty="0" smtClean="0"/>
              <a:t> </a:t>
            </a:r>
            <a:r>
              <a:rPr lang="en-US" altLang="x-none" sz="2800" dirty="0" err="1" smtClean="0"/>
              <a:t>dục</a:t>
            </a:r>
            <a:r>
              <a:rPr lang="en-US" altLang="x-none" sz="2800" dirty="0" smtClean="0"/>
              <a:t> mầm non</a:t>
            </a:r>
          </a:p>
          <a:p>
            <a:pPr algn="just">
              <a:buNone/>
            </a:pPr>
            <a:r>
              <a:rPr lang="en-US" altLang="x-none" sz="2800" dirty="0" err="1" smtClean="0"/>
              <a:t>Yêu</a:t>
            </a:r>
            <a:r>
              <a:rPr lang="en-US" altLang="x-none" sz="2800" dirty="0" smtClean="0"/>
              <a:t> </a:t>
            </a:r>
            <a:r>
              <a:rPr lang="en-US" altLang="x-none" sz="2800" dirty="0" err="1" smtClean="0"/>
              <a:t>cầu</a:t>
            </a:r>
            <a:r>
              <a:rPr lang="en-US" altLang="x-none" sz="2800" dirty="0" smtClean="0"/>
              <a:t>: </a:t>
            </a:r>
            <a:r>
              <a:rPr lang="en-US" altLang="x-none" sz="2800" dirty="0" err="1" smtClean="0"/>
              <a:t>các</a:t>
            </a:r>
            <a:r>
              <a:rPr lang="en-US" altLang="x-none" sz="2800" dirty="0" smtClean="0"/>
              <a:t> </a:t>
            </a:r>
            <a:r>
              <a:rPr lang="en-US" altLang="x-none" sz="2800" dirty="0" err="1" smtClean="0"/>
              <a:t>học</a:t>
            </a:r>
            <a:r>
              <a:rPr lang="en-US" altLang="x-none" sz="2800" dirty="0" smtClean="0"/>
              <a:t> </a:t>
            </a:r>
            <a:r>
              <a:rPr lang="en-US" altLang="x-none" sz="2800" dirty="0" err="1" smtClean="0"/>
              <a:t>viên</a:t>
            </a:r>
            <a:r>
              <a:rPr lang="en-US" altLang="x-none" sz="2800" dirty="0" smtClean="0"/>
              <a:t> </a:t>
            </a:r>
            <a:r>
              <a:rPr lang="en-US" altLang="x-none" sz="2800" dirty="0" err="1" smtClean="0"/>
              <a:t>giơ</a:t>
            </a:r>
            <a:r>
              <a:rPr lang="en-US" altLang="x-none" sz="2800" dirty="0" smtClean="0"/>
              <a:t> </a:t>
            </a:r>
            <a:r>
              <a:rPr lang="en-US" altLang="x-none" sz="2800" dirty="0" err="1" smtClean="0"/>
              <a:t>tay</a:t>
            </a:r>
            <a:r>
              <a:rPr lang="en-US" altLang="x-none" sz="2800" dirty="0" smtClean="0"/>
              <a:t> phát </a:t>
            </a:r>
            <a:r>
              <a:rPr lang="en-US" altLang="x-none" sz="2800" dirty="0" err="1" smtClean="0"/>
              <a:t>biểu</a:t>
            </a:r>
            <a:r>
              <a:rPr lang="en-US" altLang="x-none" sz="2800" dirty="0" smtClean="0"/>
              <a:t> </a:t>
            </a:r>
            <a:r>
              <a:rPr lang="en-US" altLang="x-none" sz="2800" dirty="0" err="1" smtClean="0"/>
              <a:t>hoặc</a:t>
            </a:r>
            <a:r>
              <a:rPr lang="en-US" altLang="x-none" sz="2800" dirty="0" smtClean="0"/>
              <a:t> </a:t>
            </a:r>
            <a:r>
              <a:rPr lang="en-US" altLang="x-none" sz="2800" dirty="0" err="1" smtClean="0"/>
              <a:t>viết</a:t>
            </a:r>
            <a:r>
              <a:rPr lang="en-US" altLang="x-none" sz="2800" dirty="0" smtClean="0"/>
              <a:t> </a:t>
            </a:r>
            <a:r>
              <a:rPr lang="en-US" altLang="x-none" sz="2800" dirty="0" err="1" smtClean="0"/>
              <a:t>dưới</a:t>
            </a:r>
            <a:r>
              <a:rPr lang="en-US" altLang="x-none" sz="2800" dirty="0" smtClean="0"/>
              <a:t> </a:t>
            </a:r>
            <a:r>
              <a:rPr lang="en-US" altLang="x-none" sz="2800" dirty="0" err="1" smtClean="0"/>
              <a:t>phần</a:t>
            </a:r>
            <a:r>
              <a:rPr lang="en-US" altLang="x-none" sz="2800" dirty="0" smtClean="0"/>
              <a:t> chat </a:t>
            </a:r>
            <a:r>
              <a:rPr lang="en-US" altLang="x-none" sz="2800" dirty="0" err="1" smtClean="0"/>
              <a:t>của</a:t>
            </a:r>
            <a:r>
              <a:rPr lang="en-US" altLang="x-none" sz="2800" dirty="0" smtClean="0"/>
              <a:t> </a:t>
            </a:r>
            <a:r>
              <a:rPr lang="en-US" altLang="x-none" sz="2800" dirty="0" err="1" smtClean="0"/>
              <a:t>lớp</a:t>
            </a:r>
            <a:r>
              <a:rPr lang="en-US" altLang="x-none" sz="2800" dirty="0" smtClean="0"/>
              <a:t> </a:t>
            </a:r>
            <a:r>
              <a:rPr lang="en-US" altLang="x-none" sz="2800" dirty="0" err="1" smtClean="0"/>
              <a:t>học</a:t>
            </a:r>
            <a:endParaRPr lang="vi-VN" altLang="x-none"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149145"/>
            <a:ext cx="2654710" cy="1811594"/>
          </a:xfrm>
          <a:prstGeom prst="rect">
            <a:avLst/>
          </a:prstGeom>
        </p:spPr>
      </p:pic>
    </p:spTree>
    <p:extLst>
      <p:ext uri="{BB962C8B-B14F-4D97-AF65-F5344CB8AC3E}">
        <p14:creationId xmlns:p14="http://schemas.microsoft.com/office/powerpoint/2010/main" val="3936866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80103"/>
          </a:xfrm>
          <a:ln/>
        </p:spPr>
        <p:txBody>
          <a:bodyPr vert="horz" wrap="square" lIns="91440" tIns="45720" rIns="91440" bIns="45720" anchor="b"/>
          <a:lstStyle/>
          <a:p>
            <a:r>
              <a:rPr lang="" altLang="x-none" sz="2000" b="1" dirty="0" smtClean="0">
                <a:cs typeface="Arial" panose="020B0604020202020204" pitchFamily="34" charset="0"/>
              </a:rPr>
              <a:t>NGUYÊN TẮC THỰC HIỆN TÍCH HỢP GDATGT CHO TRẺ MN</a:t>
            </a:r>
            <a:endParaRPr lang="vi-VN" altLang="x-none" sz="2000" dirty="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altLang="x-none" sz="2400" dirty="0" smtClean="0"/>
          </a:p>
          <a:p>
            <a:pPr algn="just">
              <a:buNone/>
            </a:pPr>
            <a:r>
              <a:rPr lang="vi-VN" sz="2400" dirty="0" smtClean="0"/>
              <a:t>Nguyên </a:t>
            </a:r>
            <a:r>
              <a:rPr lang="vi-VN" sz="2400" dirty="0"/>
              <a:t>tắc 1: Nội dung giáo dục trẻ về an toàn giao thông được lồng ghép tích hợp trong </a:t>
            </a:r>
            <a:r>
              <a:rPr lang="vi-VN" sz="2000" dirty="0" smtClean="0">
                <a:solidFill>
                  <a:srgbClr val="FF0000"/>
                </a:solidFill>
              </a:rPr>
              <a:t>TẤT CẢ </a:t>
            </a:r>
            <a:r>
              <a:rPr lang="vi-VN" sz="2400" dirty="0" smtClean="0"/>
              <a:t>các </a:t>
            </a:r>
            <a:r>
              <a:rPr lang="vi-VN" sz="2400" dirty="0"/>
              <a:t>lĩnh vực giáo dục (giáo dục phát triển thể chất; giáo dục phát triển nhận thức; giáo dục phát triển ngôn ngữ; giáo dục phát triển tình cảm, kỹ năng xã hội; giáo dục phát triển thẩm mỹ), được thực hiện trong </a:t>
            </a:r>
            <a:r>
              <a:rPr lang="vi-VN" sz="2000" dirty="0" smtClean="0">
                <a:solidFill>
                  <a:srgbClr val="FF0000"/>
                </a:solidFill>
              </a:rPr>
              <a:t>CÁC HOẠT ĐỘNG ĐA DẠNG</a:t>
            </a:r>
            <a:r>
              <a:rPr lang="vi-VN" sz="2400" dirty="0" smtClean="0"/>
              <a:t>, </a:t>
            </a:r>
            <a:r>
              <a:rPr lang="vi-VN" sz="2400" dirty="0"/>
              <a:t>phù hợp với đặc điểm lứa tuổi, giúp trẻ dễ ghi nhớ và thực hiện. </a:t>
            </a:r>
            <a:endParaRPr lang="en-US" sz="2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343400"/>
            <a:ext cx="3048000" cy="1929854"/>
          </a:xfrm>
          <a:prstGeom prst="rect">
            <a:avLst/>
          </a:prstGeom>
        </p:spPr>
      </p:pic>
    </p:spTree>
    <p:extLst>
      <p:ext uri="{BB962C8B-B14F-4D97-AF65-F5344CB8AC3E}">
        <p14:creationId xmlns:p14="http://schemas.microsoft.com/office/powerpoint/2010/main" val="305817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609601"/>
            <a:ext cx="8229600" cy="609599"/>
          </a:xfrm>
          <a:ln/>
        </p:spPr>
        <p:txBody>
          <a:bodyPr vert="horz" wrap="square" lIns="91440" tIns="45720" rIns="91440" bIns="45720" anchor="b"/>
          <a:lstStyle/>
          <a:p>
            <a:r>
              <a:rPr lang="" altLang="x-none" sz="2000" b="1" dirty="0" smtClean="0">
                <a:cs typeface="Arial" panose="020B0604020202020204" pitchFamily="34" charset="0"/>
              </a:rPr>
              <a:t>NGUYÊN TẮC THỰC HIỆN TÍCH HỢP GDATGT CHO TRẺ MN</a:t>
            </a:r>
            <a:endParaRPr lang="vi-VN" altLang="x-none" sz="2000" dirty="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altLang="x-none" sz="2400" dirty="0" smtClean="0"/>
          </a:p>
          <a:p>
            <a:pPr algn="just">
              <a:buNone/>
            </a:pPr>
            <a:r>
              <a:rPr lang="vi-VN" sz="2400" dirty="0" smtClean="0"/>
              <a:t>Nguyên </a:t>
            </a:r>
            <a:r>
              <a:rPr lang="vi-VN" sz="2400" dirty="0"/>
              <a:t>tắc 2: Nội dung giáo dục trẻ về an toàn giao thông được lồng ghép, tích hợp </a:t>
            </a:r>
            <a:r>
              <a:rPr lang="vi-VN" sz="2400" dirty="0">
                <a:solidFill>
                  <a:srgbClr val="FF0000"/>
                </a:solidFill>
              </a:rPr>
              <a:t>hợp lý, nhẹ nhàng, không áp đặt, khiên cưỡng </a:t>
            </a:r>
            <a:r>
              <a:rPr lang="vi-VN" sz="2400" dirty="0"/>
              <a:t>trong các hoạt động đa dạng, phù hợp với đặc điểm lứa tuổi, giúp trẻ dễ ghi nhớ và thực hiện. Đặc biệt, được tổ chức thông qua trò chơi, </a:t>
            </a:r>
            <a:r>
              <a:rPr lang="vi-VN" sz="2400" dirty="0">
                <a:solidFill>
                  <a:srgbClr val="FF0000"/>
                </a:solidFill>
              </a:rPr>
              <a:t>trải nghiệm, thực hành</a:t>
            </a:r>
            <a:r>
              <a:rPr lang="vi-VN" sz="2400" dirty="0"/>
              <a:t>. </a:t>
            </a:r>
            <a:endParaRPr lang="vi-VN" altLang="x-none" sz="24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962400"/>
            <a:ext cx="3755923" cy="2463254"/>
          </a:xfrm>
          <a:prstGeom prst="rect">
            <a:avLst/>
          </a:prstGeom>
        </p:spPr>
      </p:pic>
    </p:spTree>
    <p:extLst>
      <p:ext uri="{BB962C8B-B14F-4D97-AF65-F5344CB8AC3E}">
        <p14:creationId xmlns:p14="http://schemas.microsoft.com/office/powerpoint/2010/main" val="3217143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351503"/>
          </a:xfrm>
          <a:ln/>
        </p:spPr>
        <p:txBody>
          <a:bodyPr vert="horz" wrap="square" lIns="91440" tIns="45720" rIns="91440" bIns="45720" anchor="b"/>
          <a:lstStyle/>
          <a:p>
            <a:r>
              <a:rPr lang="" altLang="x-none" sz="2000" b="1" dirty="0" smtClean="0">
                <a:cs typeface="Arial" panose="020B0604020202020204" pitchFamily="34" charset="0"/>
              </a:rPr>
              <a:t>NGUYÊN TẮC THỰC HIỆN TÍCH HỢP GDATGT CHO TRẺ MN</a:t>
            </a:r>
            <a:endParaRPr lang="vi-VN" altLang="x-none" sz="2000" dirty="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sz="2400" dirty="0" smtClean="0"/>
          </a:p>
          <a:p>
            <a:pPr algn="just">
              <a:buNone/>
            </a:pPr>
            <a:r>
              <a:rPr lang="vi-VN" sz="2400" dirty="0" smtClean="0"/>
              <a:t>Nguyên </a:t>
            </a:r>
            <a:r>
              <a:rPr lang="vi-VN" sz="2400" dirty="0"/>
              <a:t>tắc 3: Nội dung giáo dục an toàn giao thông có thể được tích hợp </a:t>
            </a:r>
            <a:r>
              <a:rPr lang="vi-VN" sz="2400" dirty="0">
                <a:solidFill>
                  <a:srgbClr val="FF0000"/>
                </a:solidFill>
              </a:rPr>
              <a:t>trong cả một hoạt động </a:t>
            </a:r>
            <a:r>
              <a:rPr lang="vi-VN" sz="2400" dirty="0"/>
              <a:t>hay </a:t>
            </a:r>
            <a:r>
              <a:rPr lang="vi-VN" sz="2400" dirty="0">
                <a:solidFill>
                  <a:srgbClr val="FF0000"/>
                </a:solidFill>
              </a:rPr>
              <a:t>một phần của hoạt động </a:t>
            </a:r>
            <a:r>
              <a:rPr lang="vi-VN" sz="2400" dirty="0"/>
              <a:t>hoặc liên hệ thực tế đảm bảo phù hợp với khả năng của trẻ và phù hợp với tình huống, hoàn cảnh cụ thể</a:t>
            </a:r>
            <a:r>
              <a:rPr lang="vi-VN" sz="2400" dirty="0" smtClean="0"/>
              <a:t>.</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038600"/>
            <a:ext cx="3733800" cy="2590800"/>
          </a:xfrm>
          <a:prstGeom prst="rect">
            <a:avLst/>
          </a:prstGeom>
        </p:spPr>
      </p:pic>
    </p:spTree>
    <p:extLst>
      <p:ext uri="{BB962C8B-B14F-4D97-AF65-F5344CB8AC3E}">
        <p14:creationId xmlns:p14="http://schemas.microsoft.com/office/powerpoint/2010/main" val="3282048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427703"/>
          </a:xfrm>
          <a:ln/>
        </p:spPr>
        <p:txBody>
          <a:bodyPr vert="horz" wrap="square" lIns="91440" tIns="45720" rIns="91440" bIns="45720" anchor="b"/>
          <a:lstStyle/>
          <a:p>
            <a:r>
              <a:rPr lang="" altLang="x-none" sz="2000" b="1" dirty="0" smtClean="0">
                <a:cs typeface="Arial" panose="020B0604020202020204" pitchFamily="34" charset="0"/>
              </a:rPr>
              <a:t>NGUYÊN TẮC THỰC HIỆN TÍCH HỢP GDATGT CHO TRẺ MN</a:t>
            </a:r>
            <a:endParaRPr lang="vi-VN" altLang="x-none" sz="2000" dirty="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sz="2400" dirty="0" smtClean="0"/>
          </a:p>
          <a:p>
            <a:pPr algn="just">
              <a:buNone/>
            </a:pPr>
            <a:r>
              <a:rPr lang="vi-VN" sz="2400" dirty="0" smtClean="0"/>
              <a:t>Nguyên </a:t>
            </a:r>
            <a:r>
              <a:rPr lang="vi-VN" sz="2400" dirty="0"/>
              <a:t>tắc 4: Nội dung lồng ghép, tích hợp giáo dục trẻ về an toàn giao thông cần </a:t>
            </a:r>
            <a:r>
              <a:rPr lang="vi-VN" sz="2400" dirty="0">
                <a:solidFill>
                  <a:srgbClr val="FF0000"/>
                </a:solidFill>
              </a:rPr>
              <a:t>phù hợp với vùng miền, địa phương, thiết thực với cuộc sống của trẻ</a:t>
            </a:r>
            <a:endParaRPr lang="vi-VN" altLang="x-none" sz="24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429000"/>
            <a:ext cx="4343400" cy="3200400"/>
          </a:xfrm>
          <a:prstGeom prst="rect">
            <a:avLst/>
          </a:prstGeom>
        </p:spPr>
      </p:pic>
    </p:spTree>
    <p:extLst>
      <p:ext uri="{BB962C8B-B14F-4D97-AF65-F5344CB8AC3E}">
        <p14:creationId xmlns:p14="http://schemas.microsoft.com/office/powerpoint/2010/main" val="1016715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427703"/>
          </a:xfrm>
          <a:ln/>
        </p:spPr>
        <p:txBody>
          <a:bodyPr vert="horz" wrap="square" lIns="91440" tIns="45720" rIns="91440" bIns="45720" anchor="b"/>
          <a:lstStyle/>
          <a:p>
            <a:r>
              <a:rPr lang="" altLang="x-none" sz="2000" b="1" dirty="0" smtClean="0">
                <a:cs typeface="Arial" panose="020B0604020202020204" pitchFamily="34" charset="0"/>
              </a:rPr>
              <a:t>NGUYÊN TẮC THỰC HIỆN TÍCH HỢP GDATGT CHO TRẺ MN</a:t>
            </a:r>
            <a:endParaRPr lang="vi-VN" altLang="x-none" sz="2000" dirty="0">
              <a:ea typeface="Arial" panose="020B0604020202020204" pitchFamily="34" charset="0"/>
            </a:endParaRPr>
          </a:p>
        </p:txBody>
      </p:sp>
      <p:sp>
        <p:nvSpPr>
          <p:cNvPr id="10243" name="Content Placeholder 2"/>
          <p:cNvSpPr>
            <a:spLocks noGrp="1"/>
          </p:cNvSpPr>
          <p:nvPr>
            <p:ph idx="1"/>
          </p:nvPr>
        </p:nvSpPr>
        <p:spPr>
          <a:xfrm>
            <a:off x="228600" y="1447800"/>
            <a:ext cx="8763000" cy="5410200"/>
          </a:xfrm>
          <a:ln/>
        </p:spPr>
        <p:txBody>
          <a:bodyPr vert="horz" wrap="square" lIns="91440" tIns="45720" rIns="91440" bIns="45720" anchor="t"/>
          <a:lstStyle/>
          <a:p>
            <a:pPr algn="just">
              <a:buNone/>
            </a:pPr>
            <a:endParaRPr lang="en-US" sz="2400" dirty="0" smtClean="0"/>
          </a:p>
          <a:p>
            <a:pPr algn="just">
              <a:buNone/>
            </a:pPr>
            <a:r>
              <a:rPr lang="vi-VN" sz="2400" dirty="0" smtClean="0"/>
              <a:t>Nguyên </a:t>
            </a:r>
            <a:r>
              <a:rPr lang="vi-VN" sz="2400" dirty="0"/>
              <a:t>tắc 4: Nội dung lồng ghép, tích hợp giáo dục trẻ về an toàn giao thông cần </a:t>
            </a:r>
            <a:r>
              <a:rPr lang="vi-VN" sz="2400" dirty="0">
                <a:solidFill>
                  <a:srgbClr val="FF0000"/>
                </a:solidFill>
              </a:rPr>
              <a:t>phù hợp với vùng miền, địa phương, thiết thực với cuộc sống của </a:t>
            </a:r>
            <a:r>
              <a:rPr lang="vi-VN" sz="2400" dirty="0" smtClean="0">
                <a:solidFill>
                  <a:srgbClr val="FF0000"/>
                </a:solidFill>
              </a:rPr>
              <a:t>trẻ</a:t>
            </a:r>
            <a:endParaRPr lang="en-US" altLang="x-none" sz="2400" dirty="0">
              <a:solidFill>
                <a:srgbClr val="FF0000"/>
              </a:solidFill>
            </a:endParaRPr>
          </a:p>
          <a:p>
            <a:pPr algn="just">
              <a:buNone/>
            </a:pPr>
            <a:r>
              <a:rPr lang="en-US" altLang="x-none" sz="2400" dirty="0" err="1" smtClean="0"/>
              <a:t>Ví</a:t>
            </a:r>
            <a:r>
              <a:rPr lang="en-US" altLang="x-none" sz="2400" dirty="0" smtClean="0"/>
              <a:t> </a:t>
            </a:r>
            <a:r>
              <a:rPr lang="en-US" altLang="x-none" sz="2400" dirty="0" err="1" smtClean="0"/>
              <a:t>dụ</a:t>
            </a:r>
            <a:r>
              <a:rPr lang="en-US" altLang="x-none" sz="2400" dirty="0" smtClean="0"/>
              <a:t>: </a:t>
            </a:r>
          </a:p>
          <a:p>
            <a:pPr algn="just">
              <a:buNone/>
            </a:pPr>
            <a:r>
              <a:rPr lang="en-US" altLang="x-none" sz="2400" dirty="0" err="1" smtClean="0"/>
              <a:t>Đối</a:t>
            </a:r>
            <a:r>
              <a:rPr lang="en-US" altLang="x-none" sz="2400" dirty="0" smtClean="0"/>
              <a:t> </a:t>
            </a:r>
            <a:r>
              <a:rPr lang="en-US" altLang="x-none" sz="2400" dirty="0" err="1" smtClean="0"/>
              <a:t>với</a:t>
            </a:r>
            <a:r>
              <a:rPr lang="en-US" altLang="x-none" sz="2400" dirty="0" smtClean="0"/>
              <a:t> Thành </a:t>
            </a:r>
            <a:r>
              <a:rPr lang="en-US" altLang="x-none" sz="2400" dirty="0" err="1" smtClean="0"/>
              <a:t>phố</a:t>
            </a:r>
            <a:r>
              <a:rPr lang="en-US" altLang="x-none" sz="2400" dirty="0" smtClean="0"/>
              <a:t> </a:t>
            </a:r>
            <a:r>
              <a:rPr lang="en-US" altLang="x-none" sz="2400" dirty="0" err="1" smtClean="0"/>
              <a:t>Hà</a:t>
            </a:r>
            <a:r>
              <a:rPr lang="en-US" altLang="x-none" sz="2400" dirty="0" smtClean="0"/>
              <a:t> Nội, </a:t>
            </a:r>
            <a:r>
              <a:rPr lang="en-US" altLang="x-none" sz="2400" dirty="0" err="1" smtClean="0"/>
              <a:t>cần</a:t>
            </a:r>
            <a:r>
              <a:rPr lang="en-US" altLang="x-none" sz="2400" dirty="0" smtClean="0"/>
              <a:t> </a:t>
            </a:r>
            <a:r>
              <a:rPr lang="en-US" altLang="x-none" sz="2400" dirty="0" err="1" smtClean="0"/>
              <a:t>lựa</a:t>
            </a:r>
            <a:r>
              <a:rPr lang="en-US" altLang="x-none" sz="2400" dirty="0" smtClean="0"/>
              <a:t> chọn </a:t>
            </a:r>
            <a:r>
              <a:rPr lang="en-US" altLang="x-none" sz="2400" dirty="0" err="1" smtClean="0"/>
              <a:t>các</a:t>
            </a:r>
            <a:r>
              <a:rPr lang="en-US" altLang="x-none" sz="2400" dirty="0" smtClean="0"/>
              <a:t> nội dung </a:t>
            </a:r>
            <a:r>
              <a:rPr lang="en-US" altLang="x-none" sz="2400" dirty="0" err="1" smtClean="0"/>
              <a:t>phù</a:t>
            </a:r>
            <a:r>
              <a:rPr lang="en-US" altLang="x-none" sz="2400" dirty="0" smtClean="0"/>
              <a:t> </a:t>
            </a:r>
            <a:r>
              <a:rPr lang="en-US" altLang="x-none" sz="2400" dirty="0" err="1" smtClean="0"/>
              <a:t>hợp</a:t>
            </a:r>
            <a:r>
              <a:rPr lang="en-US" altLang="x-none" sz="2400" dirty="0" smtClean="0"/>
              <a:t> </a:t>
            </a:r>
            <a:r>
              <a:rPr lang="en-US" altLang="x-none" sz="2400" dirty="0" err="1" smtClean="0"/>
              <a:t>với</a:t>
            </a:r>
            <a:r>
              <a:rPr lang="en-US" altLang="x-none" sz="2400" dirty="0" smtClean="0"/>
              <a:t> </a:t>
            </a:r>
            <a:r>
              <a:rPr lang="en-US" altLang="x-none" sz="2400" dirty="0" err="1" smtClean="0"/>
              <a:t>đặc</a:t>
            </a:r>
            <a:r>
              <a:rPr lang="en-US" altLang="x-none" sz="2400" dirty="0" smtClean="0"/>
              <a:t> </a:t>
            </a:r>
            <a:r>
              <a:rPr lang="en-US" altLang="x-none" sz="2400" dirty="0" err="1" smtClean="0"/>
              <a:t>thù</a:t>
            </a:r>
            <a:r>
              <a:rPr lang="en-US" altLang="x-none" sz="2400" dirty="0" smtClean="0"/>
              <a:t> </a:t>
            </a:r>
            <a:r>
              <a:rPr lang="en-US" altLang="x-none" sz="2400" dirty="0" err="1" smtClean="0"/>
              <a:t>giao</a:t>
            </a:r>
            <a:r>
              <a:rPr lang="en-US" altLang="x-none" sz="2400" dirty="0" smtClean="0"/>
              <a:t> thông và </a:t>
            </a:r>
            <a:r>
              <a:rPr lang="en-US" altLang="x-none" sz="2400" dirty="0" err="1" smtClean="0"/>
              <a:t>văn</a:t>
            </a:r>
            <a:r>
              <a:rPr lang="en-US" altLang="x-none" sz="2400" dirty="0" smtClean="0"/>
              <a:t> </a:t>
            </a:r>
            <a:r>
              <a:rPr lang="en-US" altLang="x-none" sz="2400" dirty="0" err="1" smtClean="0"/>
              <a:t>hóa</a:t>
            </a:r>
            <a:r>
              <a:rPr lang="en-US" altLang="x-none" sz="2400" dirty="0" smtClean="0"/>
              <a:t> </a:t>
            </a:r>
            <a:r>
              <a:rPr lang="en-US" altLang="x-none" sz="2400" dirty="0" err="1" smtClean="0"/>
              <a:t>văn</a:t>
            </a:r>
            <a:r>
              <a:rPr lang="en-US" altLang="x-none" sz="2400" dirty="0" smtClean="0"/>
              <a:t> minh </a:t>
            </a:r>
            <a:r>
              <a:rPr lang="en-US" altLang="x-none" sz="2400" dirty="0" err="1" smtClean="0"/>
              <a:t>của</a:t>
            </a:r>
            <a:r>
              <a:rPr lang="en-US" altLang="x-none" sz="2400" dirty="0" smtClean="0"/>
              <a:t> người </a:t>
            </a:r>
            <a:r>
              <a:rPr lang="en-US" altLang="x-none" sz="2400" dirty="0" err="1" smtClean="0"/>
              <a:t>Hà</a:t>
            </a:r>
            <a:r>
              <a:rPr lang="en-US" altLang="x-none" sz="2400" dirty="0" smtClean="0"/>
              <a:t> Nội</a:t>
            </a:r>
            <a:endParaRPr lang="vi-VN" altLang="x-none"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4343400"/>
            <a:ext cx="4343400" cy="2286000"/>
          </a:xfrm>
          <a:prstGeom prst="rect">
            <a:avLst/>
          </a:prstGeom>
        </p:spPr>
      </p:pic>
    </p:spTree>
    <p:extLst>
      <p:ext uri="{BB962C8B-B14F-4D97-AF65-F5344CB8AC3E}">
        <p14:creationId xmlns:p14="http://schemas.microsoft.com/office/powerpoint/2010/main" val="1892173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80103"/>
          </a:xfrm>
          <a:ln/>
        </p:spPr>
        <p:txBody>
          <a:bodyPr vert="horz" wrap="square" lIns="91440" tIns="45720" rIns="91440" bIns="45720" anchor="b"/>
          <a:lstStyle/>
          <a:p>
            <a:pPr algn="ctr"/>
            <a:r>
              <a:rPr lang="en-US" altLang="x-none" sz="2000" b="1" dirty="0" err="1" smtClean="0">
                <a:cs typeface="Arial" panose="020B0604020202020204" pitchFamily="34" charset="0"/>
              </a:rPr>
              <a:t>TÀI</a:t>
            </a:r>
            <a:r>
              <a:rPr lang="en-US" altLang="x-none" sz="2000" b="1" dirty="0" smtClean="0">
                <a:cs typeface="Arial" panose="020B0604020202020204" pitchFamily="34" charset="0"/>
              </a:rPr>
              <a:t> </a:t>
            </a:r>
            <a:r>
              <a:rPr lang="en-US" altLang="x-none" sz="2000" b="1" dirty="0" err="1" smtClean="0">
                <a:cs typeface="Arial" panose="020B0604020202020204" pitchFamily="34" charset="0"/>
              </a:rPr>
              <a:t>LIỆU</a:t>
            </a:r>
            <a:r>
              <a:rPr lang="en-US" altLang="x-none" sz="2000" b="1" dirty="0" smtClean="0">
                <a:cs typeface="Arial" panose="020B0604020202020204" pitchFamily="34" charset="0"/>
              </a:rPr>
              <a:t> </a:t>
            </a:r>
            <a:r>
              <a:rPr lang="en-US" altLang="x-none" sz="2000" b="1" dirty="0" err="1" smtClean="0">
                <a:cs typeface="Arial" panose="020B0604020202020204" pitchFamily="34" charset="0"/>
              </a:rPr>
              <a:t>GIÁO</a:t>
            </a:r>
            <a:r>
              <a:rPr lang="en-US" altLang="x-none" sz="2000" b="1" dirty="0" smtClean="0">
                <a:cs typeface="Arial" panose="020B0604020202020204" pitchFamily="34" charset="0"/>
              </a:rPr>
              <a:t> </a:t>
            </a:r>
            <a:r>
              <a:rPr lang="en-US" altLang="x-none" sz="2000" b="1" dirty="0" err="1" smtClean="0">
                <a:cs typeface="Arial" panose="020B0604020202020204" pitchFamily="34" charset="0"/>
              </a:rPr>
              <a:t>DỤC</a:t>
            </a:r>
            <a:r>
              <a:rPr lang="en-US" altLang="x-none" sz="2000" b="1" dirty="0" smtClean="0">
                <a:cs typeface="Arial" panose="020B0604020202020204" pitchFamily="34" charset="0"/>
              </a:rPr>
              <a:t>  </a:t>
            </a:r>
            <a:r>
              <a:rPr lang="" altLang="x-none" sz="2000" b="1" dirty="0" smtClean="0">
                <a:cs typeface="Arial" panose="020B0604020202020204" pitchFamily="34" charset="0"/>
              </a:rPr>
              <a:t>NẾP SỐNG THANH LỊCH, VĂN MINH  </a:t>
            </a:r>
            <a:br>
              <a:rPr lang="" altLang="x-none" sz="2000" b="1" dirty="0" smtClean="0">
                <a:cs typeface="Arial" panose="020B0604020202020204" pitchFamily="34" charset="0"/>
              </a:rPr>
            </a:br>
            <a:r>
              <a:rPr lang="" altLang="x-none" sz="2000" b="1" dirty="0" smtClean="0">
                <a:cs typeface="Arial" panose="020B0604020202020204" pitchFamily="34" charset="0"/>
              </a:rPr>
              <a:t>CHO HỌC SINH HÀ </a:t>
            </a:r>
            <a:r>
              <a:rPr lang="" altLang="x-none" sz="2000" b="1" dirty="0" smtClean="0">
                <a:cs typeface="Arial" panose="020B0604020202020204" pitchFamily="34" charset="0"/>
              </a:rPr>
              <a:t>NỘI (Dùng cho trẻ em 5-6 tuổi)</a:t>
            </a:r>
            <a:endParaRPr lang="vi-VN" altLang="x-none" sz="2000" dirty="0">
              <a:ea typeface="Arial" panose="020B0604020202020204" pitchFamily="34" charset="0"/>
            </a:endParaRPr>
          </a:p>
        </p:txBody>
      </p:sp>
      <p:pic>
        <p:nvPicPr>
          <p:cNvPr id="2" name="Content Placeholder 1"/>
          <p:cNvPicPr>
            <a:picLocks noGrp="1" noChangeAspect="1"/>
          </p:cNvPicPr>
          <p:nvPr>
            <p:ph idx="1"/>
          </p:nvPr>
        </p:nvPicPr>
        <p:blipFill>
          <a:blip r:embed="rId3"/>
          <a:stretch>
            <a:fillRect/>
          </a:stretch>
        </p:blipFill>
        <p:spPr>
          <a:xfrm>
            <a:off x="630183" y="1828800"/>
            <a:ext cx="7959834" cy="3886200"/>
          </a:xfrm>
          <a:prstGeom prst="rect">
            <a:avLst/>
          </a:prstGeom>
        </p:spPr>
      </p:pic>
    </p:spTree>
    <p:extLst>
      <p:ext uri="{BB962C8B-B14F-4D97-AF65-F5344CB8AC3E}">
        <p14:creationId xmlns:p14="http://schemas.microsoft.com/office/powerpoint/2010/main" val="1895016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2452" y="867697"/>
            <a:ext cx="8229600" cy="580103"/>
          </a:xfrm>
          <a:ln/>
        </p:spPr>
        <p:txBody>
          <a:bodyPr vert="horz" wrap="square" lIns="91440" tIns="45720" rIns="91440" bIns="45720" anchor="b"/>
          <a:lstStyle/>
          <a:p>
            <a:pPr algn="ctr"/>
            <a:r>
              <a:rPr lang="en-US" altLang="x-none" sz="2000" b="1" dirty="0" err="1">
                <a:cs typeface="Arial" panose="020B0604020202020204" pitchFamily="34" charset="0"/>
              </a:rPr>
              <a:t>TÀI</a:t>
            </a:r>
            <a:r>
              <a:rPr lang="en-US" altLang="x-none" sz="2000" b="1" dirty="0">
                <a:cs typeface="Arial" panose="020B0604020202020204" pitchFamily="34" charset="0"/>
              </a:rPr>
              <a:t> </a:t>
            </a:r>
            <a:r>
              <a:rPr lang="en-US" altLang="x-none" sz="2000" b="1" dirty="0" err="1">
                <a:cs typeface="Arial" panose="020B0604020202020204" pitchFamily="34" charset="0"/>
              </a:rPr>
              <a:t>LIỆU</a:t>
            </a:r>
            <a:r>
              <a:rPr lang="en-US" altLang="x-none" sz="2000" b="1" dirty="0">
                <a:cs typeface="Arial" panose="020B0604020202020204" pitchFamily="34" charset="0"/>
              </a:rPr>
              <a:t> </a:t>
            </a:r>
            <a:r>
              <a:rPr lang="en-US" altLang="x-none" sz="2000" b="1" dirty="0" err="1">
                <a:cs typeface="Arial" panose="020B0604020202020204" pitchFamily="34" charset="0"/>
              </a:rPr>
              <a:t>GIÁO</a:t>
            </a:r>
            <a:r>
              <a:rPr lang="en-US" altLang="x-none" sz="2000" b="1" dirty="0">
                <a:cs typeface="Arial" panose="020B0604020202020204" pitchFamily="34" charset="0"/>
              </a:rPr>
              <a:t> </a:t>
            </a:r>
            <a:r>
              <a:rPr lang="en-US" altLang="x-none" sz="2000" b="1" dirty="0" err="1">
                <a:cs typeface="Arial" panose="020B0604020202020204" pitchFamily="34" charset="0"/>
              </a:rPr>
              <a:t>DỤC</a:t>
            </a:r>
            <a:r>
              <a:rPr lang="en-US" altLang="x-none" sz="2000" b="1" dirty="0">
                <a:cs typeface="Arial" panose="020B0604020202020204" pitchFamily="34" charset="0"/>
              </a:rPr>
              <a:t>  </a:t>
            </a:r>
            <a:r>
              <a:rPr lang="" altLang="x-none" sz="2000" b="1">
                <a:cs typeface="Arial" panose="020B0604020202020204" pitchFamily="34" charset="0"/>
              </a:rPr>
              <a:t>NẾP SỐNG THANH LỊCH, VĂN MINH  </a:t>
            </a:r>
            <a:br>
              <a:rPr lang="" altLang="x-none" sz="2000" b="1">
                <a:cs typeface="Arial" panose="020B0604020202020204" pitchFamily="34" charset="0"/>
              </a:rPr>
            </a:br>
            <a:r>
              <a:rPr lang="" altLang="x-none" sz="2000" b="1">
                <a:cs typeface="Arial" panose="020B0604020202020204" pitchFamily="34" charset="0"/>
              </a:rPr>
              <a:t>CHO HỌC SINH HÀ NỘI (Dùng cho trẻ em 5-6 tuổi)</a:t>
            </a:r>
            <a:endParaRPr lang="vi-VN" altLang="x-none" sz="2000" dirty="0">
              <a:ea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442452" y="1828800"/>
            <a:ext cx="4053348" cy="4648200"/>
          </a:xfrm>
          <a:prstGeom prst="rect">
            <a:avLst/>
          </a:prstGeom>
        </p:spPr>
      </p:pic>
      <p:pic>
        <p:nvPicPr>
          <p:cNvPr id="5" name="Picture 4"/>
          <p:cNvPicPr>
            <a:picLocks noChangeAspect="1"/>
          </p:cNvPicPr>
          <p:nvPr/>
        </p:nvPicPr>
        <p:blipFill>
          <a:blip r:embed="rId4"/>
          <a:stretch>
            <a:fillRect/>
          </a:stretch>
        </p:blipFill>
        <p:spPr>
          <a:xfrm>
            <a:off x="4687529" y="1828800"/>
            <a:ext cx="3962400" cy="4704556"/>
          </a:xfrm>
          <a:prstGeom prst="rect">
            <a:avLst/>
          </a:prstGeom>
        </p:spPr>
      </p:pic>
    </p:spTree>
    <p:extLst>
      <p:ext uri="{BB962C8B-B14F-4D97-AF65-F5344CB8AC3E}">
        <p14:creationId xmlns:p14="http://schemas.microsoft.com/office/powerpoint/2010/main" val="2325382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905000"/>
            <a:ext cx="8229600" cy="4953000"/>
          </a:xfrm>
          <a:ln/>
        </p:spPr>
        <p:txBody>
          <a:bodyPr vert="horz" wrap="square" lIns="91440" tIns="45720" rIns="91440" bIns="45720" anchor="t"/>
          <a:lstStyle/>
          <a:p>
            <a:pPr marL="0" indent="0" algn="ctr">
              <a:buNone/>
            </a:pPr>
            <a:r>
              <a:rPr lang="" altLang="x-none" b="1" dirty="0" smtClean="0">
                <a:cs typeface="Arial" panose="020B0604020202020204" pitchFamily="34" charset="0"/>
              </a:rPr>
              <a:t>NỘI DUNG </a:t>
            </a:r>
            <a:r>
              <a:rPr lang="vi-VN" altLang="x-none" b="1" dirty="0" smtClean="0">
                <a:cs typeface="Arial" panose="020B0604020202020204" pitchFamily="34" charset="0"/>
              </a:rPr>
              <a:t> GIÁO DỤC </a:t>
            </a:r>
            <a:r>
              <a:rPr lang="" altLang="x-none" b="1" dirty="0" smtClean="0">
                <a:cs typeface="Arial" panose="020B0604020202020204" pitchFamily="34" charset="0"/>
              </a:rPr>
              <a:t>AN TOÀN GIAO THÔNG CH</a:t>
            </a:r>
            <a:r>
              <a:rPr lang="vi-VN" altLang="x-none" b="1" dirty="0" smtClean="0">
                <a:cs typeface="Arial" panose="020B0604020202020204" pitchFamily="34" charset="0"/>
              </a:rPr>
              <a:t>UNG CHO</a:t>
            </a:r>
            <a:r>
              <a:rPr lang="" altLang="x-none" b="1" dirty="0" smtClean="0">
                <a:cs typeface="Arial" panose="020B0604020202020204" pitchFamily="34" charset="0"/>
              </a:rPr>
              <a:t> TRẺ </a:t>
            </a:r>
            <a:r>
              <a:rPr lang="en-US" altLang="x-none" b="1" dirty="0" err="1" smtClean="0">
                <a:cs typeface="Arial" panose="020B0604020202020204" pitchFamily="34" charset="0"/>
              </a:rPr>
              <a:t>MẪU</a:t>
            </a:r>
            <a:r>
              <a:rPr lang="en-US" altLang="x-none" b="1" dirty="0" smtClean="0">
                <a:cs typeface="Arial" panose="020B0604020202020204" pitchFamily="34" charset="0"/>
              </a:rPr>
              <a:t> GIÁO</a:t>
            </a:r>
            <a:r>
              <a:rPr lang="" altLang="x-none" b="1" dirty="0" smtClean="0">
                <a:cs typeface="Arial" panose="020B0604020202020204" pitchFamily="34" charset="0"/>
              </a:rPr>
              <a:t/>
            </a:r>
            <a:br>
              <a:rPr lang="" altLang="x-none" b="1" dirty="0" smtClean="0">
                <a:cs typeface="Arial" panose="020B0604020202020204" pitchFamily="34" charset="0"/>
              </a:rPr>
            </a:br>
            <a:endParaRPr lang="vi-VN" altLang="x-none" dirty="0"/>
          </a:p>
        </p:txBody>
      </p:sp>
      <p:sp>
        <p:nvSpPr>
          <p:cNvPr id="11266" name="Title 1"/>
          <p:cNvSpPr>
            <a:spLocks noGrp="1"/>
          </p:cNvSpPr>
          <p:nvPr>
            <p:ph type="title"/>
          </p:nvPr>
        </p:nvSpPr>
        <p:spPr>
          <a:ln/>
        </p:spPr>
        <p:txBody>
          <a:bodyPr vert="horz" wrap="square" lIns="91440" tIns="45720" rIns="91440" bIns="45720" anchor="b"/>
          <a:lstStyle/>
          <a:p>
            <a:endParaRPr lang="vi-VN" altLang="x-none"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886200"/>
            <a:ext cx="3886200" cy="2667000"/>
          </a:xfrm>
          <a:prstGeom prst="rect">
            <a:avLst/>
          </a:prstGeom>
        </p:spPr>
      </p:pic>
    </p:spTree>
    <p:extLst>
      <p:ext uri="{BB962C8B-B14F-4D97-AF65-F5344CB8AC3E}">
        <p14:creationId xmlns:p14="http://schemas.microsoft.com/office/powerpoint/2010/main" val="3836422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752600"/>
            <a:ext cx="8229600" cy="5105400"/>
          </a:xfrm>
          <a:ln/>
        </p:spPr>
        <p:txBody>
          <a:bodyPr vert="horz" wrap="square" lIns="91440" tIns="45720" rIns="91440" bIns="45720" anchor="t"/>
          <a:lstStyle/>
          <a:p>
            <a:pPr>
              <a:buNone/>
            </a:pPr>
            <a:r>
              <a:rPr lang="vi-VN" altLang="x-none" sz="2400" dirty="0"/>
              <a:t>1</a:t>
            </a:r>
            <a:r>
              <a:rPr lang="vi-VN" altLang="x-none" sz="2400" dirty="0" smtClean="0"/>
              <a:t>.</a:t>
            </a:r>
            <a:r>
              <a:rPr lang="en-US" altLang="x-none" sz="2400" dirty="0" smtClean="0"/>
              <a:t> </a:t>
            </a:r>
            <a:r>
              <a:rPr lang="en-IN" altLang="x-none" sz="2400" b="1" dirty="0" err="1" smtClean="0"/>
              <a:t>Một</a:t>
            </a:r>
            <a:r>
              <a:rPr lang="en-IN" altLang="x-none" sz="2400" b="1" dirty="0" smtClean="0"/>
              <a:t> </a:t>
            </a:r>
            <a:r>
              <a:rPr lang="en-IN" altLang="x-none" sz="2400" b="1" dirty="0"/>
              <a:t>số phương tiện giao thông.</a:t>
            </a:r>
            <a:endParaRPr lang="vi-VN" altLang="x-none" sz="2400" b="1" dirty="0"/>
          </a:p>
          <a:p>
            <a:pPr marL="0" indent="0">
              <a:buNone/>
            </a:pPr>
            <a:r>
              <a:rPr lang="en-IN" altLang="x-none" sz="2400" dirty="0" smtClean="0"/>
              <a:t>- </a:t>
            </a:r>
            <a:r>
              <a:rPr lang="en-IN" altLang="x-none" sz="2400" dirty="0" err="1" smtClean="0"/>
              <a:t>Các</a:t>
            </a:r>
            <a:r>
              <a:rPr lang="en-IN" altLang="x-none" sz="2400" dirty="0" smtClean="0"/>
              <a:t> </a:t>
            </a:r>
            <a:r>
              <a:rPr lang="en-IN" altLang="x-none" sz="2400" dirty="0"/>
              <a:t>phương tiện giao thông </a:t>
            </a:r>
            <a:r>
              <a:rPr lang="en-IN" altLang="x-none" sz="2400" dirty="0" err="1"/>
              <a:t>đường</a:t>
            </a:r>
            <a:r>
              <a:rPr lang="en-IN" altLang="x-none" sz="2400" dirty="0"/>
              <a:t> </a:t>
            </a:r>
            <a:r>
              <a:rPr lang="en-IN" altLang="x-none" sz="2400" dirty="0" err="1" smtClean="0"/>
              <a:t>bộ</a:t>
            </a:r>
            <a:r>
              <a:rPr lang="en-IN" altLang="x-none" sz="2400" dirty="0" smtClean="0"/>
              <a:t>; </a:t>
            </a:r>
            <a:r>
              <a:rPr lang="en-IN" altLang="x-none" sz="2400" dirty="0" err="1" smtClean="0"/>
              <a:t>Phương</a:t>
            </a:r>
            <a:r>
              <a:rPr lang="en-IN" altLang="x-none" sz="2400" dirty="0" smtClean="0"/>
              <a:t> </a:t>
            </a:r>
            <a:r>
              <a:rPr lang="en-IN" altLang="x-none" sz="2400" dirty="0"/>
              <a:t>tiện giao thông </a:t>
            </a:r>
            <a:r>
              <a:rPr lang="en-IN" altLang="x-none" sz="2400" dirty="0" err="1"/>
              <a:t>đường</a:t>
            </a:r>
            <a:r>
              <a:rPr lang="en-IN" altLang="x-none" sz="2400" dirty="0"/>
              <a:t> </a:t>
            </a:r>
            <a:r>
              <a:rPr lang="en-IN" altLang="x-none" sz="2400" dirty="0" err="1" smtClean="0"/>
              <a:t>sắt</a:t>
            </a:r>
            <a:r>
              <a:rPr lang="en-IN" altLang="x-none" sz="2400" dirty="0" smtClean="0"/>
              <a:t>; </a:t>
            </a:r>
            <a:r>
              <a:rPr lang="vi-VN" altLang="x-none" sz="2400" dirty="0" smtClean="0"/>
              <a:t>Các </a:t>
            </a:r>
            <a:r>
              <a:rPr lang="vi-VN" altLang="x-none" sz="2400" dirty="0"/>
              <a:t>phương tiện giao thông đường </a:t>
            </a:r>
            <a:r>
              <a:rPr lang="vi-VN" altLang="x-none" sz="2400" dirty="0" smtClean="0"/>
              <a:t>thuỷ</a:t>
            </a:r>
            <a:r>
              <a:rPr lang="en-US" altLang="x-none" sz="2400" dirty="0" smtClean="0"/>
              <a:t>; </a:t>
            </a:r>
            <a:r>
              <a:rPr lang="vi-VN" altLang="x-none" sz="2400" dirty="0" smtClean="0"/>
              <a:t>Các </a:t>
            </a:r>
            <a:r>
              <a:rPr lang="vi-VN" altLang="x-none" sz="2400" dirty="0"/>
              <a:t>phương tiện giao thông đường hàng </a:t>
            </a:r>
            <a:r>
              <a:rPr lang="vi-VN" altLang="x-none" sz="2400" dirty="0" smtClean="0"/>
              <a:t>không</a:t>
            </a:r>
            <a:endParaRPr lang="en-US" altLang="x-none" sz="2400" dirty="0" smtClean="0"/>
          </a:p>
          <a:p>
            <a:pPr marL="0" indent="0">
              <a:buNone/>
            </a:pPr>
            <a:r>
              <a:rPr lang="vi-VN" altLang="x-none" sz="2400" i="1" dirty="0" smtClean="0"/>
              <a:t>Giới </a:t>
            </a:r>
            <a:r>
              <a:rPr lang="vi-VN" altLang="x-none" sz="2400" i="1" dirty="0"/>
              <a:t>thiệu  về sự đa dạng của mỗi loại phương tiện GT, đặc điểm, tên gọi người điều khiển các PTGT, quy định an toàn  và văn hóa đi trên các PTGT,...</a:t>
            </a:r>
          </a:p>
          <a:p>
            <a:pPr>
              <a:buNone/>
            </a:pPr>
            <a:r>
              <a:rPr lang="vi-VN" altLang="x-none" sz="2400" dirty="0"/>
              <a:t>2</a:t>
            </a:r>
            <a:r>
              <a:rPr lang="vi-VN" altLang="x-none" sz="2400" b="1" dirty="0" smtClean="0"/>
              <a:t>.</a:t>
            </a:r>
            <a:r>
              <a:rPr lang="en-US" altLang="x-none" sz="2400" b="1" dirty="0" smtClean="0"/>
              <a:t> </a:t>
            </a:r>
            <a:r>
              <a:rPr lang="vi-VN" altLang="x-none" sz="2400" b="1" dirty="0" smtClean="0"/>
              <a:t>Hệ </a:t>
            </a:r>
            <a:r>
              <a:rPr lang="vi-VN" altLang="x-none" sz="2400" b="1" dirty="0"/>
              <a:t>thống báo hiệu đường bộ</a:t>
            </a:r>
          </a:p>
          <a:p>
            <a:pPr marL="457200" indent="-457200">
              <a:buAutoNum type="arabicParenBoth"/>
            </a:pPr>
            <a:r>
              <a:rPr sz="2400" dirty="0" err="1" smtClean="0"/>
              <a:t>Đèn</a:t>
            </a:r>
            <a:r>
              <a:rPr sz="2400" dirty="0" smtClean="0"/>
              <a:t> </a:t>
            </a:r>
            <a:r>
              <a:rPr sz="2400" dirty="0"/>
              <a:t>tín </a:t>
            </a:r>
            <a:r>
              <a:rPr sz="2400" dirty="0" err="1"/>
              <a:t>hiệu</a:t>
            </a:r>
            <a:r>
              <a:rPr sz="2400" dirty="0"/>
              <a:t> </a:t>
            </a:r>
            <a:r>
              <a:rPr sz="2400" dirty="0" smtClean="0"/>
              <a:t>GT</a:t>
            </a:r>
            <a:endParaRPr lang="en-US" sz="2400" dirty="0" smtClean="0"/>
          </a:p>
          <a:p>
            <a:pPr marL="457200" indent="-457200">
              <a:buAutoNum type="arabicParenBoth"/>
            </a:pPr>
            <a:r>
              <a:rPr sz="2400" dirty="0" smtClean="0"/>
              <a:t>Một </a:t>
            </a:r>
            <a:r>
              <a:rPr sz="2400" dirty="0"/>
              <a:t>số biển hiệu giao thông đường bộ: Biển báo cấm; Biển báo báo nguy hiểm; Biển hiệu lệnh; Biển chỉ dẫn. </a:t>
            </a:r>
            <a:endParaRPr lang="vi-VN" altLang="x-none" sz="2400" dirty="0"/>
          </a:p>
          <a:p>
            <a:pPr>
              <a:buNone/>
            </a:pPr>
            <a:endParaRPr lang="vi-VN" altLang="x-none" sz="2000" dirty="0"/>
          </a:p>
          <a:p>
            <a:pPr>
              <a:buNone/>
            </a:pPr>
            <a:endParaRPr lang="vi-VN" altLang="x-none" sz="2000" dirty="0"/>
          </a:p>
          <a:p>
            <a:endParaRPr lang="vi-VN" altLang="x-none" sz="3600" dirty="0"/>
          </a:p>
        </p:txBody>
      </p:sp>
      <p:sp>
        <p:nvSpPr>
          <p:cNvPr id="11266" name="Title 1"/>
          <p:cNvSpPr>
            <a:spLocks noGrp="1"/>
          </p:cNvSpPr>
          <p:nvPr>
            <p:ph type="title"/>
          </p:nvPr>
        </p:nvSpPr>
        <p:spPr>
          <a:xfrm>
            <a:off x="457200" y="792726"/>
            <a:ext cx="8229600" cy="807474"/>
          </a:xfrm>
          <a:ln/>
        </p:spPr>
        <p:txBody>
          <a:bodyPr vert="horz" wrap="square" lIns="91440" tIns="45720" rIns="91440" bIns="45720" anchor="b"/>
          <a:lstStyle/>
          <a:p>
            <a:r>
              <a:rPr lang="" altLang="x-none" sz="2400" b="1" dirty="0" smtClean="0">
                <a:cs typeface="Arial" panose="020B0604020202020204" pitchFamily="34" charset="0"/>
              </a:rPr>
              <a:t>NỘI DUNG </a:t>
            </a:r>
            <a:r>
              <a:rPr lang="vi-VN" altLang="x-none" sz="2400" b="1" dirty="0" smtClean="0">
                <a:cs typeface="Arial" panose="020B0604020202020204" pitchFamily="34" charset="0"/>
              </a:rPr>
              <a:t> GIÁO DỤC </a:t>
            </a:r>
            <a:r>
              <a:rPr lang="" altLang="x-none" sz="2400" b="1" dirty="0" smtClean="0">
                <a:cs typeface="Arial" panose="020B0604020202020204" pitchFamily="34" charset="0"/>
              </a:rPr>
              <a:t>ATGT CH</a:t>
            </a:r>
            <a:r>
              <a:rPr lang="vi-VN" altLang="x-none" sz="2400" b="1" dirty="0" smtClean="0">
                <a:cs typeface="Arial" panose="020B0604020202020204" pitchFamily="34" charset="0"/>
              </a:rPr>
              <a:t>UNG CHO</a:t>
            </a:r>
            <a:r>
              <a:rPr lang="" altLang="x-none" sz="2400" b="1" dirty="0" smtClean="0">
                <a:cs typeface="Arial" panose="020B0604020202020204" pitchFamily="34" charset="0"/>
              </a:rPr>
              <a:t> TRẺ </a:t>
            </a:r>
            <a:r>
              <a:rPr lang="vi-VN" altLang="x-none" sz="2400" b="1" dirty="0" smtClean="0">
                <a:cs typeface="Arial" panose="020B0604020202020204" pitchFamily="34" charset="0"/>
              </a:rPr>
              <a:t>MG</a:t>
            </a:r>
            <a:r>
              <a:rPr lang="" altLang="x-none" sz="2400" b="1" dirty="0" smtClean="0">
                <a:cs typeface="Arial" panose="020B0604020202020204" pitchFamily="34" charset="0"/>
              </a:rPr>
              <a:t/>
            </a:r>
            <a:br>
              <a:rPr lang="" altLang="x-none" sz="2400" b="1" dirty="0" smtClean="0">
                <a:cs typeface="Arial" panose="020B0604020202020204" pitchFamily="34" charset="0"/>
              </a:rPr>
            </a:br>
            <a:endParaRPr lang="vi-VN" altLang="x-none"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457200" y="533400"/>
            <a:ext cx="8229600" cy="814131"/>
          </a:xfrm>
          <a:ln/>
        </p:spPr>
        <p:txBody>
          <a:bodyPr vert="horz" wrap="square" lIns="91440" tIns="45720" rIns="91440" bIns="45720" anchor="b"/>
          <a:lstStyle/>
          <a:p>
            <a:pPr eaLnBrk="1" hangingPunct="1"/>
            <a:r>
              <a:rPr lang="en-US" altLang="x-none" sz="2800" b="1" dirty="0" err="1" smtClean="0">
                <a:solidFill>
                  <a:schemeClr val="bg2"/>
                </a:solidFill>
              </a:rPr>
              <a:t>MỤC</a:t>
            </a:r>
            <a:r>
              <a:rPr lang="en-US" altLang="x-none" sz="2800" b="1" dirty="0" smtClean="0">
                <a:solidFill>
                  <a:schemeClr val="bg2"/>
                </a:solidFill>
              </a:rPr>
              <a:t> TIÊU CHUYÊN ĐỀ</a:t>
            </a:r>
            <a:endParaRPr sz="2800" b="1" dirty="0">
              <a:solidFill>
                <a:schemeClr val="bg2"/>
              </a:solidFill>
            </a:endParaRPr>
          </a:p>
        </p:txBody>
      </p:sp>
      <p:sp>
        <p:nvSpPr>
          <p:cNvPr id="4099" name="Rectangle 3"/>
          <p:cNvSpPr>
            <a:spLocks noGrp="1"/>
          </p:cNvSpPr>
          <p:nvPr>
            <p:ph idx="1"/>
          </p:nvPr>
        </p:nvSpPr>
        <p:spPr>
          <a:xfrm>
            <a:off x="457200" y="2057400"/>
            <a:ext cx="8229600" cy="4073525"/>
          </a:xfrm>
          <a:ln/>
        </p:spPr>
        <p:txBody>
          <a:bodyPr vert="horz" wrap="square" lIns="91440" tIns="45720" rIns="91440" bIns="45720" anchor="t"/>
          <a:lstStyle/>
          <a:p>
            <a:pPr eaLnBrk="1" hangingPunct="1">
              <a:buNone/>
            </a:pPr>
            <a:r>
              <a:rPr lang="pt-BR" altLang="x-none" sz="2800" dirty="0">
                <a:solidFill>
                  <a:schemeClr val="bg2"/>
                </a:solidFill>
                <a:latin typeface="+mj-lt"/>
                <a:cs typeface="Arial" panose="020B0604020202020204" pitchFamily="34" charset="0"/>
              </a:rPr>
              <a:t>Qua </a:t>
            </a:r>
            <a:r>
              <a:rPr lang="pt-BR" altLang="x-none" sz="2800" dirty="0" smtClean="0">
                <a:solidFill>
                  <a:schemeClr val="bg2"/>
                </a:solidFill>
                <a:latin typeface="+mj-lt"/>
                <a:cs typeface="Arial" panose="020B0604020202020204" pitchFamily="34" charset="0"/>
              </a:rPr>
              <a:t>chuyên đề học </a:t>
            </a:r>
            <a:r>
              <a:rPr lang="pt-BR" altLang="x-none" sz="2800" dirty="0">
                <a:solidFill>
                  <a:schemeClr val="bg2"/>
                </a:solidFill>
                <a:latin typeface="+mj-lt"/>
                <a:cs typeface="Arial" panose="020B0604020202020204" pitchFamily="34" charset="0"/>
              </a:rPr>
              <a:t>viên</a:t>
            </a:r>
            <a:r>
              <a:rPr lang="vi-VN" altLang="x-none" sz="2800" dirty="0">
                <a:solidFill>
                  <a:schemeClr val="bg2"/>
                </a:solidFill>
                <a:latin typeface="+mj-lt"/>
                <a:cs typeface="Arial" panose="020B0604020202020204" pitchFamily="34" charset="0"/>
              </a:rPr>
              <a:t> có thể:</a:t>
            </a:r>
            <a:endParaRPr lang="pt-BR" altLang="x-none" sz="2800" dirty="0">
              <a:solidFill>
                <a:schemeClr val="bg2"/>
              </a:solidFill>
              <a:latin typeface="+mj-lt"/>
              <a:cs typeface="Arial" panose="020B0604020202020204" pitchFamily="34" charset="0"/>
            </a:endParaRPr>
          </a:p>
          <a:p>
            <a:r>
              <a:rPr sz="2200" dirty="0">
                <a:latin typeface="+mj-lt"/>
              </a:rPr>
              <a:t>Trình bày được nhiệm vụ, mục tiêu, nội dung, phương pháp giáo dục ATGT cho trẻ trong trường mầm non.</a:t>
            </a:r>
          </a:p>
          <a:p>
            <a:r>
              <a:rPr lang="en-US" sz="2200" dirty="0" err="1" smtClean="0">
                <a:latin typeface="+mj-lt"/>
              </a:rPr>
              <a:t>Biết</a:t>
            </a:r>
            <a:r>
              <a:rPr lang="en-US" sz="2200" dirty="0" smtClean="0">
                <a:latin typeface="+mj-lt"/>
              </a:rPr>
              <a:t> </a:t>
            </a:r>
            <a:r>
              <a:rPr lang="en-US" sz="2200" dirty="0" err="1" smtClean="0">
                <a:latin typeface="+mj-lt"/>
              </a:rPr>
              <a:t>áp</a:t>
            </a:r>
            <a:r>
              <a:rPr lang="en-US" sz="2200" dirty="0" smtClean="0">
                <a:latin typeface="+mj-lt"/>
              </a:rPr>
              <a:t> dụng </a:t>
            </a:r>
            <a:r>
              <a:rPr lang="en-US" sz="2200" dirty="0" err="1" smtClean="0">
                <a:latin typeface="+mj-lt"/>
              </a:rPr>
              <a:t>các</a:t>
            </a:r>
            <a:r>
              <a:rPr lang="en-US" sz="2200" dirty="0" smtClean="0">
                <a:latin typeface="+mj-lt"/>
              </a:rPr>
              <a:t> </a:t>
            </a:r>
            <a:r>
              <a:rPr lang="en-US" sz="2200" dirty="0" err="1" smtClean="0">
                <a:latin typeface="+mj-lt"/>
              </a:rPr>
              <a:t>nguyên</a:t>
            </a:r>
            <a:r>
              <a:rPr lang="en-US" sz="2200" dirty="0" smtClean="0">
                <a:latin typeface="+mj-lt"/>
              </a:rPr>
              <a:t> </a:t>
            </a:r>
            <a:r>
              <a:rPr lang="en-US" sz="2200" dirty="0" err="1" smtClean="0">
                <a:latin typeface="+mj-lt"/>
              </a:rPr>
              <a:t>tắc</a:t>
            </a:r>
            <a:r>
              <a:rPr sz="2200" dirty="0" smtClean="0">
                <a:latin typeface="+mj-lt"/>
              </a:rPr>
              <a:t> </a:t>
            </a:r>
            <a:r>
              <a:rPr sz="2200" dirty="0">
                <a:latin typeface="+mj-lt"/>
              </a:rPr>
              <a:t>tổ chức thực hiện tốt nội dung GDATGT cho trẻ trong trường mầm non theo hướng tích </a:t>
            </a:r>
            <a:r>
              <a:rPr sz="2200" dirty="0" err="1">
                <a:latin typeface="+mj-lt"/>
              </a:rPr>
              <a:t>hợp</a:t>
            </a:r>
            <a:r>
              <a:rPr sz="2200" dirty="0" smtClean="0">
                <a:latin typeface="+mj-lt"/>
              </a:rPr>
              <a:t>.</a:t>
            </a:r>
            <a:endParaRPr lang="en-US" sz="2200" dirty="0" smtClean="0">
              <a:latin typeface="+mj-lt"/>
            </a:endParaRPr>
          </a:p>
          <a:p>
            <a:r>
              <a:rPr lang="en-US" sz="2200" dirty="0" err="1" smtClean="0">
                <a:latin typeface="+mj-lt"/>
              </a:rPr>
              <a:t>Biết</a:t>
            </a:r>
            <a:r>
              <a:rPr lang="en-US" sz="2200" dirty="0" smtClean="0">
                <a:latin typeface="+mj-lt"/>
              </a:rPr>
              <a:t> Lập </a:t>
            </a:r>
            <a:r>
              <a:rPr lang="en-US" sz="2200" dirty="0" err="1" smtClean="0">
                <a:latin typeface="+mj-lt"/>
              </a:rPr>
              <a:t>kế</a:t>
            </a:r>
            <a:r>
              <a:rPr lang="en-US" sz="2200" dirty="0" smtClean="0">
                <a:latin typeface="+mj-lt"/>
              </a:rPr>
              <a:t> hoạch </a:t>
            </a:r>
            <a:r>
              <a:rPr lang="en-US" sz="2200" dirty="0" err="1" smtClean="0">
                <a:latin typeface="+mj-lt"/>
              </a:rPr>
              <a:t>lồng</a:t>
            </a:r>
            <a:r>
              <a:rPr lang="en-US" sz="2200" dirty="0" smtClean="0">
                <a:latin typeface="+mj-lt"/>
              </a:rPr>
              <a:t> </a:t>
            </a:r>
            <a:r>
              <a:rPr lang="en-US" sz="2200" dirty="0" err="1" smtClean="0">
                <a:latin typeface="+mj-lt"/>
              </a:rPr>
              <a:t>ghép</a:t>
            </a:r>
            <a:r>
              <a:rPr lang="en-US" sz="2200" dirty="0" smtClean="0">
                <a:latin typeface="+mj-lt"/>
              </a:rPr>
              <a:t> </a:t>
            </a:r>
            <a:r>
              <a:rPr lang="en-US" sz="2200" dirty="0" err="1" smtClean="0">
                <a:latin typeface="+mj-lt"/>
              </a:rPr>
              <a:t>giáo</a:t>
            </a:r>
            <a:r>
              <a:rPr lang="en-US" sz="2200" dirty="0" smtClean="0">
                <a:latin typeface="+mj-lt"/>
              </a:rPr>
              <a:t> </a:t>
            </a:r>
            <a:r>
              <a:rPr lang="en-US" sz="2200" dirty="0" err="1" smtClean="0">
                <a:latin typeface="+mj-lt"/>
              </a:rPr>
              <a:t>dục</a:t>
            </a:r>
            <a:r>
              <a:rPr lang="en-US" sz="2200" dirty="0" smtClean="0">
                <a:latin typeface="+mj-lt"/>
              </a:rPr>
              <a:t> </a:t>
            </a:r>
            <a:r>
              <a:rPr lang="en-US" sz="2200" dirty="0" err="1" smtClean="0">
                <a:latin typeface="+mj-lt"/>
              </a:rPr>
              <a:t>ATGT</a:t>
            </a:r>
            <a:r>
              <a:rPr sz="2200" dirty="0" smtClean="0">
                <a:latin typeface="+mj-lt"/>
              </a:rPr>
              <a:t> </a:t>
            </a:r>
            <a:endParaRPr lang="en-US" sz="2200" dirty="0" smtClean="0">
              <a:latin typeface="+mj-lt"/>
            </a:endParaRPr>
          </a:p>
          <a:p>
            <a:r>
              <a:rPr lang="en-US" sz="2200" dirty="0" err="1" smtClean="0">
                <a:latin typeface="+mj-lt"/>
              </a:rPr>
              <a:t>Biết</a:t>
            </a:r>
            <a:r>
              <a:rPr lang="en-US" sz="2200" dirty="0" smtClean="0">
                <a:latin typeface="+mj-lt"/>
              </a:rPr>
              <a:t> </a:t>
            </a:r>
            <a:r>
              <a:rPr lang="en-US" sz="2200" dirty="0" err="1" smtClean="0">
                <a:latin typeface="+mj-lt"/>
              </a:rPr>
              <a:t>xây</a:t>
            </a:r>
            <a:r>
              <a:rPr lang="en-US" sz="2200" dirty="0" smtClean="0">
                <a:latin typeface="+mj-lt"/>
              </a:rPr>
              <a:t> </a:t>
            </a:r>
            <a:r>
              <a:rPr lang="en-US" sz="2200" dirty="0" err="1" smtClean="0">
                <a:latin typeface="+mj-lt"/>
              </a:rPr>
              <a:t>dựng</a:t>
            </a:r>
            <a:r>
              <a:rPr lang="en-US" sz="2200" dirty="0" smtClean="0">
                <a:latin typeface="+mj-lt"/>
              </a:rPr>
              <a:t> </a:t>
            </a:r>
            <a:r>
              <a:rPr lang="en-US" sz="2200" dirty="0" err="1" smtClean="0">
                <a:latin typeface="+mj-lt"/>
              </a:rPr>
              <a:t>môi</a:t>
            </a:r>
            <a:r>
              <a:rPr lang="en-US" sz="2200" dirty="0" smtClean="0">
                <a:latin typeface="+mj-lt"/>
              </a:rPr>
              <a:t> </a:t>
            </a:r>
            <a:r>
              <a:rPr lang="en-US" sz="2200" dirty="0" err="1" smtClean="0">
                <a:latin typeface="+mj-lt"/>
              </a:rPr>
              <a:t>trường</a:t>
            </a:r>
            <a:r>
              <a:rPr lang="en-US" sz="2200" dirty="0" smtClean="0">
                <a:latin typeface="+mj-lt"/>
              </a:rPr>
              <a:t> </a:t>
            </a:r>
            <a:r>
              <a:rPr lang="en-US" sz="2200" dirty="0" err="1" smtClean="0">
                <a:latin typeface="+mj-lt"/>
              </a:rPr>
              <a:t>giáo</a:t>
            </a:r>
            <a:r>
              <a:rPr lang="en-US" sz="2200" dirty="0" smtClean="0">
                <a:latin typeface="+mj-lt"/>
              </a:rPr>
              <a:t> </a:t>
            </a:r>
            <a:r>
              <a:rPr lang="en-US" sz="2200" dirty="0" err="1" smtClean="0">
                <a:latin typeface="+mj-lt"/>
              </a:rPr>
              <a:t>dục</a:t>
            </a:r>
            <a:r>
              <a:rPr lang="en-US" sz="2200" dirty="0" smtClean="0">
                <a:latin typeface="+mj-lt"/>
              </a:rPr>
              <a:t> </a:t>
            </a:r>
            <a:r>
              <a:rPr lang="en-US" sz="2200" dirty="0" err="1" smtClean="0">
                <a:latin typeface="+mj-lt"/>
              </a:rPr>
              <a:t>giáo</a:t>
            </a:r>
            <a:r>
              <a:rPr lang="en-US" sz="2200" dirty="0" smtClean="0">
                <a:latin typeface="+mj-lt"/>
              </a:rPr>
              <a:t> </a:t>
            </a:r>
            <a:r>
              <a:rPr lang="en-US" sz="2200" dirty="0" err="1" smtClean="0">
                <a:latin typeface="+mj-lt"/>
              </a:rPr>
              <a:t>dục</a:t>
            </a:r>
            <a:r>
              <a:rPr lang="en-US" sz="2200" dirty="0" smtClean="0">
                <a:latin typeface="+mj-lt"/>
              </a:rPr>
              <a:t> </a:t>
            </a:r>
            <a:r>
              <a:rPr lang="en-US" sz="2200" dirty="0" err="1" smtClean="0">
                <a:latin typeface="+mj-lt"/>
              </a:rPr>
              <a:t>ATGT</a:t>
            </a:r>
            <a:r>
              <a:rPr lang="en-US" sz="2200" dirty="0" smtClean="0">
                <a:latin typeface="+mj-lt"/>
              </a:rPr>
              <a:t>. </a:t>
            </a:r>
            <a:endParaRPr sz="2200" dirty="0">
              <a:latin typeface="+mj-lt"/>
            </a:endParaRPr>
          </a:p>
          <a:p>
            <a:r>
              <a:rPr sz="2200" dirty="0" err="1" smtClean="0">
                <a:latin typeface="+mj-lt"/>
              </a:rPr>
              <a:t>Tự</a:t>
            </a:r>
            <a:r>
              <a:rPr sz="2200" dirty="0" smtClean="0">
                <a:latin typeface="+mj-lt"/>
              </a:rPr>
              <a:t> </a:t>
            </a:r>
            <a:r>
              <a:rPr sz="2200" dirty="0" err="1" smtClean="0">
                <a:latin typeface="+mj-lt"/>
              </a:rPr>
              <a:t>giác</a:t>
            </a:r>
            <a:r>
              <a:rPr sz="2200" dirty="0" smtClean="0">
                <a:latin typeface="+mj-lt"/>
              </a:rPr>
              <a:t> </a:t>
            </a:r>
            <a:r>
              <a:rPr sz="2200" dirty="0">
                <a:latin typeface="+mj-lt"/>
              </a:rPr>
              <a:t>thực hiện và là tấm gương tốt về chấp hành Luật ATGT</a:t>
            </a:r>
            <a:r>
              <a:rPr sz="2400" dirty="0">
                <a:latin typeface="+mj-lt"/>
              </a:rPr>
              <a:t>.</a:t>
            </a:r>
          </a:p>
          <a:p>
            <a:pPr eaLnBrk="1" hangingPunct="1">
              <a:buNone/>
            </a:pPr>
            <a:endParaRPr sz="2800" dirty="0">
              <a:solidFill>
                <a:schemeClr val="bg2"/>
              </a:solidFill>
              <a:latin typeface="+mj-lt"/>
              <a:cs typeface="Arial" panose="020B0604020202020204" pitchFamily="34" charset="0"/>
            </a:endParaRPr>
          </a:p>
          <a:p>
            <a:pPr eaLnBrk="1" hangingPunct="1">
              <a:buNone/>
            </a:pPr>
            <a:endParaRPr sz="2800" dirty="0">
              <a:solidFill>
                <a:schemeClr val="bg2"/>
              </a:solidFill>
              <a:latin typeface="+mj-lt"/>
              <a:ea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5257800"/>
            <a:ext cx="1892710" cy="158299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752600"/>
            <a:ext cx="8229600" cy="5105400"/>
          </a:xfrm>
          <a:ln/>
        </p:spPr>
        <p:txBody>
          <a:bodyPr vert="horz" wrap="square" lIns="91440" tIns="45720" rIns="91440" bIns="45720" anchor="t"/>
          <a:lstStyle/>
          <a:p>
            <a:pPr algn="just">
              <a:buNone/>
            </a:pPr>
            <a:endParaRPr lang="en-US" altLang="x-none" sz="2400" dirty="0" smtClean="0"/>
          </a:p>
          <a:p>
            <a:pPr algn="just">
              <a:buNone/>
            </a:pPr>
            <a:r>
              <a:rPr lang="vi-VN" altLang="x-none" sz="2400" dirty="0" smtClean="0"/>
              <a:t>3</a:t>
            </a:r>
            <a:r>
              <a:rPr lang="vi-VN" altLang="x-none" sz="2400" dirty="0"/>
              <a:t>. </a:t>
            </a:r>
            <a:r>
              <a:rPr lang="en-IN" altLang="x-none" sz="2400" dirty="0"/>
              <a:t>An toàn khi </a:t>
            </a:r>
            <a:r>
              <a:rPr lang="vi-VN" altLang="x-none" sz="2400" dirty="0"/>
              <a:t>tham gia giao thông: </a:t>
            </a:r>
            <a:r>
              <a:rPr lang="en-IN" altLang="x-none" sz="2400" dirty="0"/>
              <a:t>đi bộ, khi đi qua đường, khi ngồi trên các phương tiện giao thông, khi vui </a:t>
            </a:r>
            <a:r>
              <a:rPr lang="en-IN" altLang="x-none" sz="2400" dirty="0" err="1"/>
              <a:t>chơi</a:t>
            </a:r>
            <a:r>
              <a:rPr lang="en-IN" altLang="x-none" sz="2400" dirty="0" smtClean="0"/>
              <a:t>.</a:t>
            </a:r>
          </a:p>
          <a:p>
            <a:pPr algn="just">
              <a:buNone/>
            </a:pPr>
            <a:endParaRPr lang="vi-VN" altLang="x-none" sz="2400" dirty="0"/>
          </a:p>
          <a:p>
            <a:pPr algn="just">
              <a:buNone/>
            </a:pPr>
            <a:r>
              <a:rPr lang="vi-VN" altLang="x-none" sz="2400" dirty="0"/>
              <a:t>4. Những hậu quả nguy hiểm khi không thực hiện quy định về ATGT</a:t>
            </a:r>
          </a:p>
          <a:p>
            <a:pPr algn="just">
              <a:buNone/>
            </a:pPr>
            <a:endParaRPr lang="vi-VN" altLang="x-none" sz="2000" dirty="0"/>
          </a:p>
          <a:p>
            <a:pPr algn="just">
              <a:buNone/>
            </a:pPr>
            <a:endParaRPr lang="vi-VN" altLang="x-none" sz="2000" dirty="0"/>
          </a:p>
          <a:p>
            <a:pPr algn="just"/>
            <a:endParaRPr lang="vi-VN" altLang="x-none" sz="3600" dirty="0"/>
          </a:p>
        </p:txBody>
      </p:sp>
      <p:sp>
        <p:nvSpPr>
          <p:cNvPr id="11266" name="Title 1"/>
          <p:cNvSpPr>
            <a:spLocks noGrp="1"/>
          </p:cNvSpPr>
          <p:nvPr>
            <p:ph type="title"/>
          </p:nvPr>
        </p:nvSpPr>
        <p:spPr>
          <a:xfrm>
            <a:off x="457200" y="792726"/>
            <a:ext cx="8229600" cy="807474"/>
          </a:xfrm>
          <a:ln/>
        </p:spPr>
        <p:txBody>
          <a:bodyPr vert="horz" wrap="square" lIns="91440" tIns="45720" rIns="91440" bIns="45720" anchor="b"/>
          <a:lstStyle/>
          <a:p>
            <a:r>
              <a:rPr lang="" altLang="x-none" sz="2400" b="1" dirty="0" smtClean="0">
                <a:cs typeface="Arial" panose="020B0604020202020204" pitchFamily="34" charset="0"/>
              </a:rPr>
              <a:t>NỘI DUNG </a:t>
            </a:r>
            <a:r>
              <a:rPr lang="vi-VN" altLang="x-none" sz="2400" b="1" dirty="0" smtClean="0">
                <a:cs typeface="Arial" panose="020B0604020202020204" pitchFamily="34" charset="0"/>
              </a:rPr>
              <a:t> GIÁO DỤC </a:t>
            </a:r>
            <a:r>
              <a:rPr lang="" altLang="x-none" sz="2400" b="1" dirty="0" smtClean="0">
                <a:cs typeface="Arial" panose="020B0604020202020204" pitchFamily="34" charset="0"/>
              </a:rPr>
              <a:t>ATGT CH</a:t>
            </a:r>
            <a:r>
              <a:rPr lang="vi-VN" altLang="x-none" sz="2400" b="1" dirty="0" smtClean="0">
                <a:cs typeface="Arial" panose="020B0604020202020204" pitchFamily="34" charset="0"/>
              </a:rPr>
              <a:t>UNG CHO</a:t>
            </a:r>
            <a:r>
              <a:rPr lang="" altLang="x-none" sz="2400" b="1" dirty="0" smtClean="0">
                <a:cs typeface="Arial" panose="020B0604020202020204" pitchFamily="34" charset="0"/>
              </a:rPr>
              <a:t> TRẺ </a:t>
            </a:r>
            <a:r>
              <a:rPr lang="vi-VN" altLang="x-none" sz="2400" b="1" dirty="0" smtClean="0">
                <a:cs typeface="Arial" panose="020B0604020202020204" pitchFamily="34" charset="0"/>
              </a:rPr>
              <a:t>MG</a:t>
            </a:r>
            <a:r>
              <a:rPr lang="" altLang="x-none" sz="2400" b="1" dirty="0" smtClean="0">
                <a:cs typeface="Arial" panose="020B0604020202020204" pitchFamily="34" charset="0"/>
              </a:rPr>
              <a:t/>
            </a:r>
            <a:br>
              <a:rPr lang="" altLang="x-none" sz="2400" b="1" dirty="0" smtClean="0">
                <a:cs typeface="Arial" panose="020B0604020202020204" pitchFamily="34" charset="0"/>
              </a:rPr>
            </a:br>
            <a:endParaRPr lang="vi-VN" altLang="x-none"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800600"/>
            <a:ext cx="2590800" cy="1828800"/>
          </a:xfrm>
          <a:prstGeom prst="rect">
            <a:avLst/>
          </a:prstGeom>
        </p:spPr>
      </p:pic>
    </p:spTree>
    <p:extLst>
      <p:ext uri="{BB962C8B-B14F-4D97-AF65-F5344CB8AC3E}">
        <p14:creationId xmlns:p14="http://schemas.microsoft.com/office/powerpoint/2010/main" val="3833463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838200"/>
            <a:ext cx="8229600" cy="1066800"/>
          </a:xfrm>
          <a:ln/>
        </p:spPr>
        <p:txBody>
          <a:bodyPr vert="horz" wrap="square" lIns="91440" tIns="45720" rIns="91440" bIns="45720" anchor="b"/>
          <a:lstStyle/>
          <a:p>
            <a:r>
              <a:rPr lang="" altLang="x-none" sz="2400" b="1" dirty="0" smtClean="0">
                <a:cs typeface="Arial" panose="020B0604020202020204" pitchFamily="34" charset="0"/>
              </a:rPr>
              <a:t>NỘI DUNG </a:t>
            </a:r>
            <a:r>
              <a:rPr lang="vi-VN" altLang="x-none" sz="2400" b="1" dirty="0" smtClean="0">
                <a:cs typeface="Arial" panose="020B0604020202020204" pitchFamily="34" charset="0"/>
              </a:rPr>
              <a:t>GIÁO DỤC </a:t>
            </a:r>
            <a:r>
              <a:rPr lang="" altLang="x-none" sz="2400" b="1" dirty="0" smtClean="0">
                <a:cs typeface="Arial" panose="020B0604020202020204" pitchFamily="34" charset="0"/>
              </a:rPr>
              <a:t>ATGT </a:t>
            </a:r>
            <a:r>
              <a:rPr lang="vi-VN" altLang="x-none" sz="2400" b="1" dirty="0" smtClean="0">
                <a:cs typeface="Arial" panose="020B0604020202020204" pitchFamily="34" charset="0"/>
              </a:rPr>
              <a:t>CHO</a:t>
            </a:r>
            <a:r>
              <a:rPr lang="" altLang="x-none" sz="2400" b="1" dirty="0" smtClean="0">
                <a:cs typeface="Arial" panose="020B0604020202020204" pitchFamily="34" charset="0"/>
              </a:rPr>
              <a:t> TRẺ </a:t>
            </a:r>
            <a:r>
              <a:rPr lang="vi-VN" altLang="x-none" sz="2400" b="1" dirty="0" smtClean="0">
                <a:cs typeface="Arial" panose="020B0604020202020204" pitchFamily="34" charset="0"/>
              </a:rPr>
              <a:t>3- 4 TUỔI</a:t>
            </a:r>
            <a:r>
              <a:rPr lang="" altLang="x-none" sz="2400" b="1" dirty="0" smtClean="0">
                <a:cs typeface="Arial" panose="020B0604020202020204" pitchFamily="34" charset="0"/>
              </a:rPr>
              <a:t/>
            </a:r>
            <a:br>
              <a:rPr lang="" altLang="x-none" sz="2400" b="1" dirty="0" smtClean="0">
                <a:cs typeface="Arial" panose="020B0604020202020204" pitchFamily="34" charset="0"/>
              </a:rPr>
            </a:br>
            <a:endParaRPr lang="vi-VN" altLang="x-none" sz="2400" dirty="0"/>
          </a:p>
        </p:txBody>
      </p:sp>
      <p:sp>
        <p:nvSpPr>
          <p:cNvPr id="12291" name="Content Placeholder 2"/>
          <p:cNvSpPr>
            <a:spLocks noGrp="1"/>
          </p:cNvSpPr>
          <p:nvPr>
            <p:ph idx="1"/>
          </p:nvPr>
        </p:nvSpPr>
        <p:spPr>
          <a:xfrm>
            <a:off x="457200" y="1905000"/>
            <a:ext cx="8229600" cy="4343400"/>
          </a:xfrm>
          <a:ln/>
        </p:spPr>
        <p:txBody>
          <a:bodyPr vert="horz" wrap="square" lIns="91440" tIns="45720" rIns="91440" bIns="45720" anchor="t"/>
          <a:lstStyle/>
          <a:p>
            <a:pPr>
              <a:buNone/>
            </a:pPr>
            <a:r>
              <a:rPr lang="vi-VN" altLang="x-none" sz="2000" dirty="0"/>
              <a:t>1.   Làm quen với một số phương tiện giao thông quen thuộc : Nhận biết tên gọi, đặc điểm, công dụng của một số phương tiện giao thông quen thuộc như ô tô, xe máy, xe đạp, tàu hoả, máy bay…</a:t>
            </a:r>
          </a:p>
          <a:p>
            <a:pPr>
              <a:buNone/>
            </a:pPr>
            <a:r>
              <a:rPr lang="vi-VN" altLang="x-none" sz="2000" dirty="0"/>
              <a:t>2.   Nắm tay người lớn khi đi qua đường : Trẻ em dưới 7 tuổi không được qua đường một mình, muốn qua đường phải được người lớn nắm tay dẫn dắt.</a:t>
            </a:r>
          </a:p>
          <a:p>
            <a:pPr>
              <a:buNone/>
            </a:pPr>
            <a:r>
              <a:rPr lang="vi-VN" altLang="x-none" sz="2000" dirty="0"/>
              <a:t>3.    Ngồi trên xe đạp, xe máy an toàn :</a:t>
            </a:r>
          </a:p>
          <a:p>
            <a:pPr>
              <a:buNone/>
            </a:pPr>
            <a:r>
              <a:rPr lang="vi-VN" altLang="x-none" sz="2000" dirty="0"/>
              <a:t>       + Ngồi cho hai chân về hai bên, hai tay ôm người lái xe và đội mũ bảo hiểm đúng quy cách khi ngồi trên xe đạp, điện hoặc xe máy. </a:t>
            </a:r>
          </a:p>
          <a:p>
            <a:pPr>
              <a:buNone/>
            </a:pPr>
            <a:r>
              <a:rPr lang="vi-VN" altLang="x-none" sz="2000" dirty="0"/>
              <a:t>        + Không được ngồi trên đầu xe hoặc giỏ xe ;</a:t>
            </a:r>
          </a:p>
          <a:p>
            <a:pPr>
              <a:buNone/>
            </a:pPr>
            <a:r>
              <a:rPr lang="vi-VN" altLang="x-none" sz="2000" dirty="0"/>
              <a:t>        + Không được đứng trên xe.  Không ngồi ngược chiều của xe,...</a:t>
            </a:r>
          </a:p>
          <a:p>
            <a:pPr>
              <a:buNone/>
            </a:pPr>
            <a:r>
              <a:rPr lang="vi-VN" altLang="x-none" sz="2000" dirty="0"/>
              <a:t>4. Những hậu quả khi không tuân thủ các quy định khi tham gia giao thông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2057400" cy="1371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ln/>
        </p:spPr>
        <p:txBody>
          <a:bodyPr vert="horz" wrap="square" lIns="91440" tIns="45720" rIns="91440" bIns="45720" anchor="b"/>
          <a:lstStyle/>
          <a:p>
            <a:r>
              <a:rPr lang="" altLang="x-none" sz="2400" b="1" dirty="0" smtClean="0">
                <a:cs typeface="Arial" panose="020B0604020202020204" pitchFamily="34" charset="0"/>
              </a:rPr>
              <a:t>NỘI DUNG </a:t>
            </a:r>
            <a:r>
              <a:rPr lang="vi-VN" altLang="x-none" sz="2400" b="1" dirty="0" smtClean="0">
                <a:cs typeface="Arial" panose="020B0604020202020204" pitchFamily="34" charset="0"/>
              </a:rPr>
              <a:t>GIÁO DỤC </a:t>
            </a:r>
            <a:r>
              <a:rPr lang="" altLang="x-none" sz="2400" b="1" dirty="0" smtClean="0">
                <a:cs typeface="Arial" panose="020B0604020202020204" pitchFamily="34" charset="0"/>
              </a:rPr>
              <a:t>ATGT </a:t>
            </a:r>
            <a:r>
              <a:rPr lang="vi-VN" altLang="x-none" sz="2400" b="1" dirty="0" smtClean="0">
                <a:cs typeface="Arial" panose="020B0604020202020204" pitchFamily="34" charset="0"/>
              </a:rPr>
              <a:t>CHO</a:t>
            </a:r>
            <a:r>
              <a:rPr lang="" altLang="x-none" sz="2400" b="1" dirty="0" smtClean="0">
                <a:cs typeface="Arial" panose="020B0604020202020204" pitchFamily="34" charset="0"/>
              </a:rPr>
              <a:t> TRẺ </a:t>
            </a:r>
            <a:r>
              <a:rPr lang="en-US" altLang="x-none" sz="2400" b="1" dirty="0">
                <a:cs typeface="Arial" panose="020B0604020202020204" pitchFamily="34" charset="0"/>
              </a:rPr>
              <a:t> </a:t>
            </a:r>
            <a:r>
              <a:rPr lang="vi-VN" altLang="x-none" sz="2400" b="1" dirty="0" smtClean="0">
                <a:cs typeface="Arial" panose="020B0604020202020204" pitchFamily="34" charset="0"/>
              </a:rPr>
              <a:t>4 – 5 TUỔI</a:t>
            </a:r>
            <a:r>
              <a:rPr lang="" altLang="x-none" sz="2400" b="1" dirty="0" smtClean="0">
                <a:cs typeface="Arial" panose="020B0604020202020204" pitchFamily="34" charset="0"/>
              </a:rPr>
              <a:t/>
            </a:r>
            <a:br>
              <a:rPr lang="" altLang="x-none" sz="2400" b="1" dirty="0" smtClean="0">
                <a:cs typeface="Arial" panose="020B0604020202020204" pitchFamily="34" charset="0"/>
              </a:rPr>
            </a:br>
            <a:endParaRPr lang="vi-VN" altLang="x-none" sz="2400" dirty="0"/>
          </a:p>
        </p:txBody>
      </p:sp>
      <p:sp>
        <p:nvSpPr>
          <p:cNvPr id="13315" name="Content Placeholder 2"/>
          <p:cNvSpPr>
            <a:spLocks noGrp="1"/>
          </p:cNvSpPr>
          <p:nvPr>
            <p:ph idx="1"/>
          </p:nvPr>
        </p:nvSpPr>
        <p:spPr>
          <a:xfrm>
            <a:off x="457200" y="1828800"/>
            <a:ext cx="8229600" cy="5029200"/>
          </a:xfrm>
          <a:ln/>
        </p:spPr>
        <p:txBody>
          <a:bodyPr vert="horz" wrap="square" lIns="91440" tIns="45720" rIns="91440" bIns="45720" anchor="t"/>
          <a:lstStyle/>
          <a:p>
            <a:pPr>
              <a:buNone/>
            </a:pPr>
            <a:r>
              <a:rPr lang="vi-VN" altLang="x-none" sz="2200" dirty="0">
                <a:solidFill>
                  <a:srgbClr val="FF0000"/>
                </a:solidFill>
              </a:rPr>
              <a:t>Ngoài việc củng cố các nội dung đã học ở lớp 3 − 4 tuổi, trẻ mẫu giáo 4 − 5 tuổi </a:t>
            </a:r>
            <a:r>
              <a:rPr lang="vi-VN" altLang="x-none" sz="2200" dirty="0" smtClean="0">
                <a:solidFill>
                  <a:srgbClr val="FF0000"/>
                </a:solidFill>
              </a:rPr>
              <a:t>cần</a:t>
            </a:r>
            <a:r>
              <a:rPr lang="en-US" altLang="x-none" sz="2200" dirty="0" smtClean="0">
                <a:solidFill>
                  <a:srgbClr val="FF0000"/>
                </a:solidFill>
              </a:rPr>
              <a:t> </a:t>
            </a:r>
            <a:r>
              <a:rPr lang="vi-VN" altLang="x-none" sz="2200" dirty="0" smtClean="0">
                <a:solidFill>
                  <a:srgbClr val="FF0000"/>
                </a:solidFill>
              </a:rPr>
              <a:t>được </a:t>
            </a:r>
            <a:r>
              <a:rPr lang="vi-VN" altLang="x-none" sz="2200" dirty="0">
                <a:solidFill>
                  <a:srgbClr val="FF0000"/>
                </a:solidFill>
              </a:rPr>
              <a:t>hướng dẫn thêm:</a:t>
            </a:r>
          </a:p>
          <a:p>
            <a:pPr>
              <a:buNone/>
            </a:pPr>
            <a:r>
              <a:rPr lang="vi-VN" altLang="x-none" sz="2200" dirty="0"/>
              <a:t>1. Các phương tiện giao thông </a:t>
            </a:r>
          </a:p>
          <a:p>
            <a:pPr>
              <a:buNone/>
            </a:pPr>
            <a:r>
              <a:rPr lang="vi-VN" altLang="x-none" sz="2200" dirty="0"/>
              <a:t>+ Kể tên, so sánh, phân loại một số phương tiện giao thông.</a:t>
            </a:r>
          </a:p>
          <a:p>
            <a:pPr>
              <a:buNone/>
            </a:pPr>
            <a:r>
              <a:rPr lang="vi-VN" altLang="x-none" sz="2200" dirty="0"/>
              <a:t>+ Biết một số dịch vụ GT như : nơi bán vé, bến ô tô, ga tàu, sân bay, ...</a:t>
            </a:r>
          </a:p>
          <a:p>
            <a:pPr>
              <a:buNone/>
            </a:pPr>
            <a:r>
              <a:rPr lang="vi-VN" altLang="x-none" sz="2200" dirty="0"/>
              <a:t>2.  Chơi ở nơi an toàn : Tránh nơi có nhiều người và xe cộ đi lại, chợ, trạm điện, nơi độc hại, nơi có vật liệu nổ, nơi dễ cháy nổ;  ...</a:t>
            </a:r>
          </a:p>
          <a:p>
            <a:pPr algn="just">
              <a:buNone/>
            </a:pPr>
            <a:r>
              <a:rPr lang="vi-VN" altLang="x-none" sz="2200" dirty="0"/>
              <a:t>3. Đi bộ an toàn: </a:t>
            </a:r>
            <a:endParaRPr lang="en-US" altLang="x-none" sz="2200" dirty="0" smtClean="0"/>
          </a:p>
          <a:p>
            <a:pPr algn="just">
              <a:buNone/>
            </a:pPr>
            <a:r>
              <a:rPr lang="vi-VN" altLang="x-none" sz="2200" dirty="0" smtClean="0"/>
              <a:t>4</a:t>
            </a:r>
            <a:r>
              <a:rPr lang="vi-VN" altLang="x-none" sz="2200" dirty="0"/>
              <a:t>. An toàn khi đi trên các phương tiện giao thông </a:t>
            </a:r>
          </a:p>
          <a:p>
            <a:pPr>
              <a:buNone/>
            </a:pPr>
            <a:r>
              <a:rPr lang="vi-VN" altLang="x-none" sz="2200" dirty="0"/>
              <a:t>5. Làm quen với tín hiệu đèn giao thông  (các tín hiệu và ý nghĩa)</a:t>
            </a:r>
          </a:p>
          <a:p>
            <a:pPr>
              <a:buNone/>
            </a:pPr>
            <a:r>
              <a:rPr lang="vi-VN" altLang="x-none" sz="2200" dirty="0"/>
              <a:t>6. Những hậu quả khi không tuân thủ các quy định khi tham gia giao thông</a:t>
            </a:r>
          </a:p>
          <a:p>
            <a:pPr>
              <a:buNone/>
            </a:pPr>
            <a:endParaRPr lang="vi-VN" altLang="x-none"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ln/>
        </p:spPr>
        <p:txBody>
          <a:bodyPr vert="horz" wrap="square" lIns="91440" tIns="45720" rIns="91440" bIns="45720" anchor="b"/>
          <a:lstStyle/>
          <a:p>
            <a:r>
              <a:rPr lang="" altLang="x-none" sz="2400" b="1" dirty="0" smtClean="0">
                <a:cs typeface="Arial" panose="020B0604020202020204" pitchFamily="34" charset="0"/>
              </a:rPr>
              <a:t>NỘI DUNG </a:t>
            </a:r>
            <a:r>
              <a:rPr lang="vi-VN" altLang="x-none" sz="2400" b="1" dirty="0" smtClean="0">
                <a:cs typeface="Arial" panose="020B0604020202020204" pitchFamily="34" charset="0"/>
              </a:rPr>
              <a:t>GIÁO DỤC </a:t>
            </a:r>
            <a:r>
              <a:rPr lang="" altLang="x-none" sz="2400" b="1" dirty="0" smtClean="0">
                <a:cs typeface="Arial" panose="020B0604020202020204" pitchFamily="34" charset="0"/>
              </a:rPr>
              <a:t>ATGT </a:t>
            </a:r>
            <a:r>
              <a:rPr lang="vi-VN" altLang="x-none" sz="2400" b="1" dirty="0" smtClean="0">
                <a:cs typeface="Arial" panose="020B0604020202020204" pitchFamily="34" charset="0"/>
              </a:rPr>
              <a:t>CHO</a:t>
            </a:r>
            <a:r>
              <a:rPr lang="" altLang="x-none" sz="2400" b="1" dirty="0" smtClean="0">
                <a:cs typeface="Arial" panose="020B0604020202020204" pitchFamily="34" charset="0"/>
              </a:rPr>
              <a:t> TRẺ </a:t>
            </a:r>
            <a:r>
              <a:rPr lang="vi-VN" altLang="x-none" sz="2400" b="1" dirty="0" smtClean="0">
                <a:cs typeface="Arial" panose="020B0604020202020204" pitchFamily="34" charset="0"/>
              </a:rPr>
              <a:t> 5 – 6 TUỔI</a:t>
            </a:r>
            <a:r>
              <a:rPr lang="" altLang="x-none" sz="2400" b="1" dirty="0" smtClean="0">
                <a:cs typeface="Arial" panose="020B0604020202020204" pitchFamily="34" charset="0"/>
              </a:rPr>
              <a:t/>
            </a:r>
            <a:br>
              <a:rPr lang="" altLang="x-none" sz="2400" b="1" dirty="0" smtClean="0">
                <a:cs typeface="Arial" panose="020B0604020202020204" pitchFamily="34" charset="0"/>
              </a:rPr>
            </a:br>
            <a:endParaRPr lang="vi-VN" altLang="x-none" sz="2400" dirty="0"/>
          </a:p>
        </p:txBody>
      </p:sp>
      <p:sp>
        <p:nvSpPr>
          <p:cNvPr id="14339" name="Content Placeholder 2"/>
          <p:cNvSpPr>
            <a:spLocks noGrp="1"/>
          </p:cNvSpPr>
          <p:nvPr>
            <p:ph idx="1"/>
          </p:nvPr>
        </p:nvSpPr>
        <p:spPr>
          <a:xfrm>
            <a:off x="457200" y="1828800"/>
            <a:ext cx="8229600" cy="4495800"/>
          </a:xfrm>
          <a:ln/>
        </p:spPr>
        <p:txBody>
          <a:bodyPr vert="horz" wrap="square" lIns="91440" tIns="45720" rIns="91440" bIns="45720" anchor="t"/>
          <a:lstStyle/>
          <a:p>
            <a:pPr>
              <a:buNone/>
            </a:pPr>
            <a:r>
              <a:rPr lang="vi-VN" altLang="x-none" sz="2000" dirty="0">
                <a:solidFill>
                  <a:srgbClr val="FF0000"/>
                </a:solidFill>
              </a:rPr>
              <a:t>Ngoài việc củng cố các nội dung đã học ở lớp 3 – 4 tuổi và 4 − 5 tuổi, lớp 5 − 6 tuổi cần được hướng dẫn thêm :</a:t>
            </a:r>
          </a:p>
          <a:p>
            <a:pPr>
              <a:buNone/>
            </a:pPr>
            <a:r>
              <a:rPr lang="vi-VN" altLang="x-none" sz="2000" dirty="0"/>
              <a:t>1</a:t>
            </a:r>
            <a:r>
              <a:rPr lang="vi-VN" altLang="x-none" sz="2000" dirty="0" smtClean="0"/>
              <a:t>.</a:t>
            </a:r>
            <a:r>
              <a:rPr lang="en-US" altLang="x-none" sz="2000" dirty="0" smtClean="0"/>
              <a:t> </a:t>
            </a:r>
            <a:r>
              <a:rPr lang="vi-VN" altLang="x-none" sz="2000" dirty="0" smtClean="0"/>
              <a:t>Làm </a:t>
            </a:r>
            <a:r>
              <a:rPr lang="vi-VN" altLang="x-none" sz="2000" dirty="0"/>
              <a:t>quen với một số biển báo hiệu giao thông đường bộ (về màu sắc, hình dạng và quy định) :</a:t>
            </a:r>
          </a:p>
          <a:p>
            <a:pPr>
              <a:buNone/>
            </a:pPr>
            <a:r>
              <a:rPr lang="vi-VN" altLang="x-none" sz="2000" dirty="0" smtClean="0"/>
              <a:t>+</a:t>
            </a:r>
            <a:r>
              <a:rPr lang="en-US" altLang="x-none" sz="2000" dirty="0" smtClean="0"/>
              <a:t> </a:t>
            </a:r>
            <a:r>
              <a:rPr lang="vi-VN" altLang="x-none" sz="2000" dirty="0" smtClean="0"/>
              <a:t>Biển </a:t>
            </a:r>
            <a:r>
              <a:rPr lang="vi-VN" altLang="x-none" sz="2000" dirty="0"/>
              <a:t>báo cấm </a:t>
            </a:r>
          </a:p>
          <a:p>
            <a:pPr>
              <a:buNone/>
            </a:pPr>
            <a:r>
              <a:rPr lang="vi-VN" altLang="x-none" sz="2000" dirty="0"/>
              <a:t>+ Biển báo nguy hiểm </a:t>
            </a:r>
            <a:endParaRPr lang="en-US" altLang="x-none" sz="2000" dirty="0" smtClean="0"/>
          </a:p>
          <a:p>
            <a:pPr>
              <a:buNone/>
            </a:pPr>
            <a:r>
              <a:rPr lang="vi-VN" altLang="x-none" sz="2000" dirty="0"/>
              <a:t>+ Biển hiệu lệnh </a:t>
            </a:r>
            <a:endParaRPr lang="en-US" altLang="x-none" sz="2000" dirty="0" smtClean="0"/>
          </a:p>
          <a:p>
            <a:pPr>
              <a:buNone/>
            </a:pPr>
            <a:r>
              <a:rPr lang="vi-VN" altLang="x-none" sz="2000" dirty="0" smtClean="0"/>
              <a:t>+ </a:t>
            </a:r>
            <a:r>
              <a:rPr lang="vi-VN" altLang="x-none" sz="2000" dirty="0"/>
              <a:t>Biển chỉ dẫn </a:t>
            </a:r>
            <a:endParaRPr lang="en-US" altLang="x-none" sz="2000" dirty="0"/>
          </a:p>
          <a:p>
            <a:pPr>
              <a:buNone/>
            </a:pPr>
            <a:r>
              <a:rPr lang="vi-VN" altLang="x-none" sz="2000" dirty="0" smtClean="0"/>
              <a:t>2</a:t>
            </a:r>
            <a:r>
              <a:rPr lang="vi-VN" altLang="x-none" sz="2000" dirty="0"/>
              <a:t>. Nơi qua đường an toàn : Nhận biết những nơi qua đường an toàn : nơi có</a:t>
            </a:r>
          </a:p>
          <a:p>
            <a:pPr>
              <a:buNone/>
            </a:pPr>
            <a:r>
              <a:rPr lang="vi-VN" altLang="x-none" sz="2000" dirty="0"/>
              <a:t>vạch kẻ đường ; cầu vượt hoặc hầm qua đường dành cho người đi bộ</a:t>
            </a:r>
          </a:p>
          <a:p>
            <a:pPr>
              <a:buNone/>
            </a:pPr>
            <a:r>
              <a:rPr lang="vi-VN" altLang="x-none" sz="2000" baseline="-25000" dirty="0"/>
              <a:t> </a:t>
            </a:r>
            <a:r>
              <a:rPr lang="vi-VN" altLang="x-none" sz="2000" dirty="0"/>
              <a:t>3. Cách đội mũ bảo hiểm đúng </a:t>
            </a:r>
          </a:p>
          <a:p>
            <a:pPr>
              <a:buNone/>
            </a:pPr>
            <a:r>
              <a:rPr lang="vi-VN" altLang="x-none" sz="2000" dirty="0"/>
              <a:t>4. Hậu quả của việc không tuân thủ các quy định khi tham gia giao thông</a:t>
            </a:r>
          </a:p>
          <a:p>
            <a:pPr>
              <a:buNone/>
            </a:pPr>
            <a:endParaRPr lang="vi-VN" altLang="x-none"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33400"/>
            <a:ext cx="8610600" cy="914400"/>
          </a:xfrm>
          <a:ln/>
        </p:spPr>
        <p:txBody>
          <a:bodyPr vert="horz" wrap="square" lIns="91440" tIns="45720" rIns="91440" bIns="45720" anchor="b"/>
          <a:lstStyle/>
          <a:p>
            <a:r>
              <a:rPr lang="" altLang="x-none" sz="2400" i="1" dirty="0" smtClean="0"/>
              <a:t> </a:t>
            </a:r>
            <a:r>
              <a:rPr lang="vi-VN" altLang="x-none" sz="2400" b="1" dirty="0" smtClean="0"/>
              <a:t>HƯỚNG DẪN LỒNG GHÉP, TÍCH HỢP NỘI DUNG GIÁO DỤC ATGT TRONG THỰC HIỆN CHƯƠNG TRÌNH GDMN</a:t>
            </a:r>
            <a:r>
              <a:rPr lang="en-US" altLang="x-none" sz="2400" b="1" dirty="0" smtClean="0"/>
              <a:t> </a:t>
            </a:r>
            <a:endParaRPr lang="vi-VN" altLang="x-none" sz="2400" b="1" dirty="0"/>
          </a:p>
        </p:txBody>
      </p:sp>
      <p:sp>
        <p:nvSpPr>
          <p:cNvPr id="20483" name="Content Placeholder 2"/>
          <p:cNvSpPr>
            <a:spLocks noGrp="1"/>
          </p:cNvSpPr>
          <p:nvPr>
            <p:ph idx="1"/>
          </p:nvPr>
        </p:nvSpPr>
        <p:spPr>
          <a:xfrm>
            <a:off x="304800" y="2057400"/>
            <a:ext cx="8229600" cy="4302125"/>
          </a:xfrm>
          <a:ln/>
        </p:spPr>
        <p:txBody>
          <a:bodyPr vert="horz" wrap="square" lIns="91440" tIns="45720" rIns="91440" bIns="45720" anchor="t"/>
          <a:lstStyle/>
          <a:p>
            <a:pPr algn="just" eaLnBrk="1" hangingPunct="1">
              <a:buNone/>
            </a:pPr>
            <a:r>
              <a:rPr sz="2400" dirty="0">
                <a:solidFill>
                  <a:schemeClr val="bg2"/>
                </a:solidFill>
                <a:latin typeface="Arial" panose="020B0604020202020204" pitchFamily="34" charset="0"/>
              </a:rPr>
              <a:t>     </a:t>
            </a:r>
            <a:r>
              <a:rPr lang="vi-VN" altLang="x-none" sz="2600" dirty="0" smtClean="0"/>
              <a:t>Thảo </a:t>
            </a:r>
            <a:r>
              <a:rPr lang="vi-VN" altLang="x-none" sz="2600" dirty="0"/>
              <a:t>luận nhóm: Bằng kinh nghiệm và hiểu biết của mình anh/chị hãy chia sẻ về việc </a:t>
            </a:r>
            <a:r>
              <a:rPr lang="en-US" altLang="x-none" sz="2600" dirty="0" err="1" smtClean="0">
                <a:solidFill>
                  <a:srgbClr val="FF0000"/>
                </a:solidFill>
              </a:rPr>
              <a:t>lựa</a:t>
            </a:r>
            <a:r>
              <a:rPr lang="en-US" altLang="x-none" sz="2600" dirty="0" smtClean="0">
                <a:solidFill>
                  <a:srgbClr val="FF0000"/>
                </a:solidFill>
              </a:rPr>
              <a:t> chọn và phát triển </a:t>
            </a:r>
            <a:r>
              <a:rPr lang="vi-VN" altLang="x-none" sz="2600" dirty="0" smtClean="0">
                <a:solidFill>
                  <a:srgbClr val="FF0000"/>
                </a:solidFill>
              </a:rPr>
              <a:t> </a:t>
            </a:r>
            <a:r>
              <a:rPr lang="vi-VN" altLang="x-none" sz="2600" dirty="0"/>
              <a:t>nội dung </a:t>
            </a:r>
            <a:r>
              <a:rPr lang="vi-VN" altLang="x-none" sz="2600" dirty="0" smtClean="0"/>
              <a:t>GD</a:t>
            </a:r>
            <a:r>
              <a:rPr lang="en-US" altLang="x-none" sz="2600" dirty="0" smtClean="0"/>
              <a:t> </a:t>
            </a:r>
            <a:r>
              <a:rPr lang="vi-VN" altLang="x-none" sz="2600" dirty="0" smtClean="0"/>
              <a:t>ATGT </a:t>
            </a:r>
            <a:r>
              <a:rPr lang="vi-VN" altLang="x-none" sz="2600" dirty="0"/>
              <a:t>trong trường, lớp của mình</a:t>
            </a:r>
            <a:r>
              <a:rPr lang="vi-VN" altLang="x-none" sz="2600" dirty="0" smtClean="0"/>
              <a:t>?</a:t>
            </a:r>
            <a:endParaRPr lang="en-US" altLang="x-none" sz="2600" dirty="0" smtClean="0"/>
          </a:p>
          <a:p>
            <a:pPr eaLnBrk="1" hangingPunct="1">
              <a:buNone/>
            </a:pPr>
            <a:r>
              <a:rPr lang="en-US" altLang="x-none" sz="2800" dirty="0" err="1"/>
              <a:t>Yêu</a:t>
            </a:r>
            <a:r>
              <a:rPr lang="en-US" altLang="x-none" sz="2800" dirty="0"/>
              <a:t> </a:t>
            </a:r>
            <a:r>
              <a:rPr lang="en-US" altLang="x-none" sz="2800" dirty="0" err="1"/>
              <a:t>cầu</a:t>
            </a:r>
            <a:r>
              <a:rPr lang="en-US" altLang="x-none" sz="2800" dirty="0"/>
              <a:t>: </a:t>
            </a:r>
            <a:r>
              <a:rPr lang="en-US" altLang="x-none" sz="2800" dirty="0" err="1"/>
              <a:t>các</a:t>
            </a:r>
            <a:r>
              <a:rPr lang="en-US" altLang="x-none" sz="2800" dirty="0"/>
              <a:t> </a:t>
            </a:r>
            <a:r>
              <a:rPr lang="en-US" altLang="x-none" sz="2800" dirty="0" err="1"/>
              <a:t>học</a:t>
            </a:r>
            <a:r>
              <a:rPr lang="en-US" altLang="x-none" sz="2800" dirty="0"/>
              <a:t> </a:t>
            </a:r>
            <a:r>
              <a:rPr lang="en-US" altLang="x-none" sz="2800" dirty="0" err="1"/>
              <a:t>viên</a:t>
            </a:r>
            <a:r>
              <a:rPr lang="en-US" altLang="x-none" sz="2800" dirty="0"/>
              <a:t> </a:t>
            </a:r>
            <a:r>
              <a:rPr lang="en-US" altLang="x-none" sz="2800" dirty="0" err="1"/>
              <a:t>giơ</a:t>
            </a:r>
            <a:r>
              <a:rPr lang="en-US" altLang="x-none" sz="2800" dirty="0"/>
              <a:t> </a:t>
            </a:r>
            <a:r>
              <a:rPr lang="en-US" altLang="x-none" sz="2800" dirty="0" err="1"/>
              <a:t>tay</a:t>
            </a:r>
            <a:r>
              <a:rPr lang="en-US" altLang="x-none" sz="2800" dirty="0"/>
              <a:t> phát </a:t>
            </a:r>
            <a:r>
              <a:rPr lang="en-US" altLang="x-none" sz="2800" dirty="0" err="1"/>
              <a:t>biểu</a:t>
            </a:r>
            <a:r>
              <a:rPr lang="en-US" altLang="x-none" sz="2800" dirty="0"/>
              <a:t> </a:t>
            </a:r>
            <a:r>
              <a:rPr lang="en-US" altLang="x-none" sz="2800" dirty="0" err="1"/>
              <a:t>hoặc</a:t>
            </a:r>
            <a:r>
              <a:rPr lang="en-US" altLang="x-none" sz="2800" dirty="0"/>
              <a:t> </a:t>
            </a:r>
            <a:r>
              <a:rPr lang="en-US" altLang="x-none" sz="2800" dirty="0" err="1"/>
              <a:t>viết</a:t>
            </a:r>
            <a:r>
              <a:rPr lang="en-US" altLang="x-none" sz="2800" dirty="0"/>
              <a:t> </a:t>
            </a:r>
            <a:r>
              <a:rPr lang="en-US" altLang="x-none" sz="2800" dirty="0" err="1"/>
              <a:t>dưới</a:t>
            </a:r>
            <a:r>
              <a:rPr lang="en-US" altLang="x-none" sz="2800" dirty="0"/>
              <a:t> </a:t>
            </a:r>
            <a:r>
              <a:rPr lang="en-US" altLang="x-none" sz="2800" dirty="0" err="1"/>
              <a:t>phần</a:t>
            </a:r>
            <a:r>
              <a:rPr lang="en-US" altLang="x-none" sz="2800" dirty="0"/>
              <a:t> chat </a:t>
            </a:r>
            <a:r>
              <a:rPr lang="en-US" altLang="x-none" sz="2800" dirty="0" err="1"/>
              <a:t>của</a:t>
            </a:r>
            <a:r>
              <a:rPr lang="en-US" altLang="x-none" sz="2800" dirty="0"/>
              <a:t> </a:t>
            </a:r>
            <a:r>
              <a:rPr lang="en-US" altLang="x-none" sz="2800" dirty="0" err="1"/>
              <a:t>lớp</a:t>
            </a:r>
            <a:r>
              <a:rPr lang="en-US" altLang="x-none" sz="2800" dirty="0"/>
              <a:t> </a:t>
            </a:r>
            <a:r>
              <a:rPr lang="en-US" altLang="x-none" sz="2800" dirty="0" err="1"/>
              <a:t>học</a:t>
            </a:r>
            <a:endParaRPr lang="vi-VN" altLang="x-none" sz="2800" dirty="0"/>
          </a:p>
          <a:p>
            <a:pPr eaLnBrk="1" hangingPunct="1">
              <a:buNone/>
            </a:pPr>
            <a:endParaRPr lang="vi-VN" altLang="x-none" sz="2600" dirty="0"/>
          </a:p>
          <a:p>
            <a:pPr>
              <a:buNone/>
            </a:pPr>
            <a:r>
              <a:rPr lang="" altLang="x-none" sz="2600" dirty="0"/>
              <a:t> </a:t>
            </a:r>
            <a:r>
              <a:rPr lang="vi-VN" altLang="x-none" sz="2600" i="1"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12" y="4648200"/>
            <a:ext cx="3699387" cy="1981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1219200"/>
          </a:xfrm>
          <a:ln/>
        </p:spPr>
        <p:txBody>
          <a:bodyPr vert="horz" wrap="square" lIns="91440" tIns="45720" rIns="91440" bIns="45720" anchor="b"/>
          <a:lstStyle/>
          <a:p>
            <a:r>
              <a:rPr lang="" altLang="x-none" sz="2800" i="1" dirty="0"/>
              <a:t> </a:t>
            </a:r>
            <a:r>
              <a:rPr lang="vi-VN" altLang="x-none" sz="2800" b="1" dirty="0"/>
              <a:t>Hướng dẫn lồng ghép, tích hợp nội dung giáo dục ATGT trong thực hiện chương trình </a:t>
            </a:r>
            <a:r>
              <a:rPr lang="vi-VN" altLang="x-none" sz="2800" b="1" dirty="0" smtClean="0"/>
              <a:t>GDMN</a:t>
            </a:r>
            <a:r>
              <a:rPr lang="en-US" altLang="x-none" sz="2800" b="1" dirty="0" smtClean="0"/>
              <a:t> </a:t>
            </a:r>
            <a:br>
              <a:rPr lang="en-US" altLang="x-none" sz="2800" b="1" dirty="0" smtClean="0"/>
            </a:br>
            <a:endParaRPr lang="vi-VN" altLang="x-none" sz="2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12" y="4267200"/>
            <a:ext cx="3318387" cy="2438400"/>
          </a:xfrm>
          <a:prstGeom prst="rect">
            <a:avLst/>
          </a:prstGeom>
        </p:spPr>
      </p:pic>
      <p:sp>
        <p:nvSpPr>
          <p:cNvPr id="20483" name="Content Placeholder 2"/>
          <p:cNvSpPr>
            <a:spLocks noGrp="1"/>
          </p:cNvSpPr>
          <p:nvPr>
            <p:ph idx="1"/>
          </p:nvPr>
        </p:nvSpPr>
        <p:spPr>
          <a:ln/>
        </p:spPr>
        <p:txBody>
          <a:bodyPr vert="horz" wrap="square" lIns="91440" tIns="45720" rIns="91440" bIns="45720" anchor="t"/>
          <a:lstStyle/>
          <a:p>
            <a:pPr eaLnBrk="1" hangingPunct="1">
              <a:buNone/>
            </a:pPr>
            <a:r>
              <a:rPr sz="2400" dirty="0">
                <a:solidFill>
                  <a:schemeClr val="bg2"/>
                </a:solidFill>
                <a:latin typeface="Arial" panose="020B0604020202020204" pitchFamily="34" charset="0"/>
              </a:rPr>
              <a:t>     </a:t>
            </a:r>
            <a:endParaRPr lang="vi-VN" altLang="x-none" sz="2400" dirty="0">
              <a:solidFill>
                <a:schemeClr val="bg2"/>
              </a:solidFill>
              <a:latin typeface="Arial" panose="020B0604020202020204" pitchFamily="34" charset="0"/>
            </a:endParaRPr>
          </a:p>
          <a:p>
            <a:pPr algn="ctr" eaLnBrk="1" hangingPunct="1">
              <a:buNone/>
            </a:pPr>
            <a:r>
              <a:rPr lang="vi-VN" altLang="x-none" dirty="0">
                <a:solidFill>
                  <a:schemeClr val="bg2"/>
                </a:solidFill>
                <a:latin typeface="Arial" panose="020B0604020202020204" pitchFamily="34" charset="0"/>
              </a:rPr>
              <a:t>     </a:t>
            </a:r>
            <a:r>
              <a:rPr lang="en-US" altLang="x-none" dirty="0" err="1" smtClean="0"/>
              <a:t>Các</a:t>
            </a:r>
            <a:r>
              <a:rPr lang="en-US" altLang="x-none" dirty="0" smtClean="0"/>
              <a:t> </a:t>
            </a:r>
            <a:r>
              <a:rPr lang="en-US" altLang="x-none" dirty="0" err="1" smtClean="0"/>
              <a:t>học</a:t>
            </a:r>
            <a:r>
              <a:rPr lang="en-US" altLang="x-none" dirty="0" smtClean="0"/>
              <a:t> </a:t>
            </a:r>
            <a:r>
              <a:rPr lang="en-US" altLang="x-none" dirty="0" err="1" smtClean="0"/>
              <a:t>viên</a:t>
            </a:r>
            <a:r>
              <a:rPr lang="en-US" altLang="x-none" dirty="0" smtClean="0"/>
              <a:t> </a:t>
            </a:r>
            <a:r>
              <a:rPr lang="vi-VN" altLang="x-none" dirty="0" smtClean="0"/>
              <a:t>chia </a:t>
            </a:r>
            <a:r>
              <a:rPr lang="vi-VN" altLang="x-none" dirty="0"/>
              <a:t>sẻ về việc triển khai nội dung GDATGT trong trường, lớp của </a:t>
            </a:r>
            <a:r>
              <a:rPr lang="vi-VN" altLang="x-none" dirty="0" smtClean="0"/>
              <a:t>mình</a:t>
            </a:r>
            <a:endParaRPr lang="en-US" altLang="x-none" dirty="0" smtClean="0"/>
          </a:p>
          <a:p>
            <a:pPr algn="ctr" eaLnBrk="1" hangingPunct="1">
              <a:buNone/>
            </a:pPr>
            <a:r>
              <a:rPr lang="en-US" altLang="x-none" b="1" i="1" dirty="0" err="1" smtClean="0">
                <a:solidFill>
                  <a:srgbClr val="FF0000"/>
                </a:solidFill>
              </a:rPr>
              <a:t>Lưu</a:t>
            </a:r>
            <a:r>
              <a:rPr lang="en-US" altLang="x-none" b="1" i="1" dirty="0" smtClean="0">
                <a:solidFill>
                  <a:srgbClr val="FF0000"/>
                </a:solidFill>
              </a:rPr>
              <a:t> ý </a:t>
            </a:r>
            <a:r>
              <a:rPr lang="en-US" altLang="x-none" b="1" i="1" dirty="0" err="1" smtClean="0">
                <a:solidFill>
                  <a:srgbClr val="FF0000"/>
                </a:solidFill>
              </a:rPr>
              <a:t>các</a:t>
            </a:r>
            <a:r>
              <a:rPr lang="en-US" altLang="x-none" b="1" i="1" dirty="0" smtClean="0">
                <a:solidFill>
                  <a:srgbClr val="FF0000"/>
                </a:solidFill>
              </a:rPr>
              <a:t> </a:t>
            </a:r>
            <a:r>
              <a:rPr lang="en-US" altLang="x-none" b="1" i="1" dirty="0" err="1" smtClean="0">
                <a:solidFill>
                  <a:srgbClr val="FF0000"/>
                </a:solidFill>
              </a:rPr>
              <a:t>nguyên</a:t>
            </a:r>
            <a:r>
              <a:rPr lang="en-US" altLang="x-none" b="1" i="1" dirty="0" smtClean="0">
                <a:solidFill>
                  <a:srgbClr val="FF0000"/>
                </a:solidFill>
              </a:rPr>
              <a:t> </a:t>
            </a:r>
            <a:r>
              <a:rPr lang="en-US" altLang="x-none" b="1" i="1" dirty="0" err="1" smtClean="0">
                <a:solidFill>
                  <a:srgbClr val="FF0000"/>
                </a:solidFill>
              </a:rPr>
              <a:t>tắc</a:t>
            </a:r>
            <a:r>
              <a:rPr lang="en-US" altLang="x-none" b="1" i="1" dirty="0" smtClean="0">
                <a:solidFill>
                  <a:srgbClr val="FF0000"/>
                </a:solidFill>
              </a:rPr>
              <a:t> </a:t>
            </a:r>
            <a:r>
              <a:rPr lang="en-US" altLang="x-none" b="1" i="1" dirty="0" err="1" smtClean="0">
                <a:solidFill>
                  <a:srgbClr val="FF0000"/>
                </a:solidFill>
              </a:rPr>
              <a:t>tích</a:t>
            </a:r>
            <a:r>
              <a:rPr lang="en-US" altLang="x-none" b="1" i="1" dirty="0" smtClean="0">
                <a:solidFill>
                  <a:srgbClr val="FF0000"/>
                </a:solidFill>
              </a:rPr>
              <a:t> </a:t>
            </a:r>
            <a:r>
              <a:rPr lang="en-US" altLang="x-none" b="1" i="1" dirty="0" err="1" smtClean="0">
                <a:solidFill>
                  <a:srgbClr val="FF0000"/>
                </a:solidFill>
              </a:rPr>
              <a:t>hợp</a:t>
            </a:r>
            <a:endParaRPr lang="vi-VN" altLang="x-none" b="1" i="1" dirty="0">
              <a:solidFill>
                <a:srgbClr val="FF0000"/>
              </a:solidFill>
            </a:endParaRPr>
          </a:p>
          <a:p>
            <a:pPr algn="ctr">
              <a:buNone/>
            </a:pPr>
            <a:r>
              <a:rPr lang="" altLang="x-none" dirty="0"/>
              <a:t> </a:t>
            </a:r>
            <a:r>
              <a:rPr lang="vi-VN" altLang="x-none" i="1" dirty="0"/>
              <a:t> </a:t>
            </a:r>
          </a:p>
        </p:txBody>
      </p:sp>
    </p:spTree>
    <p:extLst>
      <p:ext uri="{BB962C8B-B14F-4D97-AF65-F5344CB8AC3E}">
        <p14:creationId xmlns:p14="http://schemas.microsoft.com/office/powerpoint/2010/main" val="467062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2" y="5105400"/>
            <a:ext cx="3318387" cy="1600200"/>
          </a:xfrm>
          <a:prstGeom prst="rect">
            <a:avLst/>
          </a:prstGeom>
        </p:spPr>
      </p:pic>
      <p:pic>
        <p:nvPicPr>
          <p:cNvPr id="5" name="Content Placeholder 4"/>
          <p:cNvPicPr>
            <a:picLocks noGrp="1" noChangeAspect="1"/>
          </p:cNvPicPr>
          <p:nvPr>
            <p:ph idx="1"/>
          </p:nvPr>
        </p:nvPicPr>
        <p:blipFill>
          <a:blip r:embed="rId4"/>
          <a:stretch>
            <a:fillRect/>
          </a:stretch>
        </p:blipFill>
        <p:spPr>
          <a:xfrm>
            <a:off x="381000" y="381001"/>
            <a:ext cx="8305800" cy="6588094"/>
          </a:xfrm>
          <a:prstGeom prst="rect">
            <a:avLst/>
          </a:prstGeo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4036563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685800"/>
          </a:xfrm>
          <a:ln/>
        </p:spPr>
        <p:txBody>
          <a:bodyPr vert="horz" wrap="square" lIns="91440" tIns="45720" rIns="91440" bIns="45720" anchor="b"/>
          <a:lstStyle/>
          <a:p>
            <a:r>
              <a:rPr lang="" altLang="x-none" sz="2400" i="1" dirty="0" smtClean="0"/>
              <a:t> </a:t>
            </a:r>
            <a:r>
              <a:rPr lang="en-US" altLang="x-none" sz="2400" b="1" dirty="0" err="1" smtClean="0"/>
              <a:t>XÂY</a:t>
            </a:r>
            <a:r>
              <a:rPr lang="en-US" altLang="x-none" sz="2400" b="1" dirty="0" smtClean="0"/>
              <a:t> </a:t>
            </a:r>
            <a:r>
              <a:rPr lang="en-US" altLang="x-none" sz="2400" b="1" dirty="0" err="1" smtClean="0"/>
              <a:t>DỰNG</a:t>
            </a:r>
            <a:r>
              <a:rPr lang="en-US" altLang="x-none" sz="2400" b="1" dirty="0" smtClean="0"/>
              <a:t> </a:t>
            </a:r>
            <a:r>
              <a:rPr lang="en-US" altLang="x-none" sz="2400" b="1" dirty="0" err="1" smtClean="0"/>
              <a:t>MÔI</a:t>
            </a:r>
            <a:r>
              <a:rPr lang="en-US" altLang="x-none" sz="2400" b="1" dirty="0" smtClean="0"/>
              <a:t> </a:t>
            </a:r>
            <a:r>
              <a:rPr lang="en-US" altLang="x-none" sz="2400" b="1" dirty="0" err="1" smtClean="0"/>
              <a:t>TRƯỜNG</a:t>
            </a:r>
            <a:r>
              <a:rPr lang="en-US" altLang="x-none" sz="2400" b="1" dirty="0" smtClean="0"/>
              <a:t> GIÁO </a:t>
            </a:r>
            <a:r>
              <a:rPr lang="en-US" altLang="x-none" sz="2400" b="1" dirty="0" err="1" smtClean="0"/>
              <a:t>DỤC</a:t>
            </a:r>
            <a:r>
              <a:rPr lang="en-US" altLang="x-none" sz="2400" b="1" dirty="0" smtClean="0"/>
              <a:t> </a:t>
            </a:r>
            <a:r>
              <a:rPr lang="en-US" altLang="x-none" sz="2400" b="1" dirty="0" err="1" smtClean="0"/>
              <a:t>ATGT</a:t>
            </a:r>
            <a:endParaRPr lang="vi-VN" altLang="x-none"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12" y="5105400"/>
            <a:ext cx="3318387" cy="1600200"/>
          </a:xfrm>
          <a:prstGeom prst="rect">
            <a:avLst/>
          </a:prstGeom>
        </p:spPr>
      </p:pic>
      <p:sp>
        <p:nvSpPr>
          <p:cNvPr id="20483" name="Content Placeholder 2"/>
          <p:cNvSpPr>
            <a:spLocks noGrp="1"/>
          </p:cNvSpPr>
          <p:nvPr>
            <p:ph idx="1"/>
          </p:nvPr>
        </p:nvSpPr>
        <p:spPr>
          <a:ln/>
        </p:spPr>
        <p:txBody>
          <a:bodyPr vert="horz" wrap="square" lIns="91440" tIns="45720" rIns="91440" bIns="45720" anchor="t"/>
          <a:lstStyle/>
          <a:p>
            <a:pPr marL="471170" lvl="1" indent="0" algn="just" eaLnBrk="1" hangingPunct="1">
              <a:buNone/>
            </a:pPr>
            <a:r>
              <a:rPr lang="en-US" sz="2400" dirty="0" err="1" smtClean="0">
                <a:latin typeface="+mj-lt"/>
              </a:rPr>
              <a:t>Những</a:t>
            </a:r>
            <a:r>
              <a:rPr lang="en-US" sz="2400" dirty="0" smtClean="0">
                <a:latin typeface="+mj-lt"/>
              </a:rPr>
              <a:t> </a:t>
            </a:r>
            <a:r>
              <a:rPr lang="en-US" sz="2400" dirty="0" err="1" smtClean="0">
                <a:latin typeface="+mj-lt"/>
              </a:rPr>
              <a:t>yêu</a:t>
            </a:r>
            <a:r>
              <a:rPr lang="en-US" sz="2400" dirty="0" smtClean="0">
                <a:latin typeface="+mj-lt"/>
              </a:rPr>
              <a:t> </a:t>
            </a:r>
            <a:r>
              <a:rPr lang="en-US" sz="2400" dirty="0" err="1" smtClean="0">
                <a:latin typeface="+mj-lt"/>
              </a:rPr>
              <a:t>cầu</a:t>
            </a:r>
            <a:r>
              <a:rPr lang="en-US" sz="2400" dirty="0" smtClean="0">
                <a:latin typeface="+mj-lt"/>
              </a:rPr>
              <a:t> </a:t>
            </a:r>
            <a:r>
              <a:rPr lang="en-US" sz="2400" dirty="0" err="1" smtClean="0">
                <a:latin typeface="+mj-lt"/>
              </a:rPr>
              <a:t>chung</a:t>
            </a:r>
            <a:r>
              <a:rPr lang="en-US" sz="2400" dirty="0" smtClean="0">
                <a:latin typeface="+mj-lt"/>
              </a:rPr>
              <a:t>: </a:t>
            </a:r>
          </a:p>
          <a:p>
            <a:pPr lvl="1" algn="just" eaLnBrk="1" hangingPunct="1">
              <a:buFontTx/>
              <a:buChar char="-"/>
            </a:pPr>
            <a:r>
              <a:rPr lang="en-US" sz="2400" dirty="0" err="1" smtClean="0">
                <a:latin typeface="+mj-lt"/>
              </a:rPr>
              <a:t>Môi</a:t>
            </a:r>
            <a:r>
              <a:rPr lang="en-US" sz="2400" dirty="0" smtClean="0">
                <a:latin typeface="+mj-lt"/>
              </a:rPr>
              <a:t> </a:t>
            </a:r>
            <a:r>
              <a:rPr lang="en-US" sz="2400" dirty="0" err="1" smtClean="0">
                <a:latin typeface="+mj-lt"/>
              </a:rPr>
              <a:t>trường</a:t>
            </a:r>
            <a:r>
              <a:rPr lang="en-US" sz="2400" dirty="0" smtClean="0">
                <a:latin typeface="+mj-lt"/>
              </a:rPr>
              <a:t> </a:t>
            </a:r>
            <a:r>
              <a:rPr lang="en-US" sz="2400" dirty="0" err="1" smtClean="0">
                <a:latin typeface="+mj-lt"/>
              </a:rPr>
              <a:t>giáo</a:t>
            </a:r>
            <a:r>
              <a:rPr lang="en-US" sz="2400" dirty="0" smtClean="0">
                <a:latin typeface="+mj-lt"/>
              </a:rPr>
              <a:t> </a:t>
            </a:r>
            <a:r>
              <a:rPr lang="en-US" sz="2400" dirty="0" err="1" smtClean="0">
                <a:latin typeface="+mj-lt"/>
              </a:rPr>
              <a:t>dục</a:t>
            </a:r>
            <a:r>
              <a:rPr lang="en-US" sz="2400" dirty="0" smtClean="0">
                <a:latin typeface="+mj-lt"/>
              </a:rPr>
              <a:t> </a:t>
            </a:r>
            <a:r>
              <a:rPr lang="en-US" sz="2400" dirty="0" err="1" smtClean="0">
                <a:latin typeface="+mj-lt"/>
              </a:rPr>
              <a:t>đảm</a:t>
            </a:r>
            <a:r>
              <a:rPr lang="en-US" sz="2400" dirty="0" smtClean="0">
                <a:latin typeface="+mj-lt"/>
              </a:rPr>
              <a:t> </a:t>
            </a:r>
            <a:r>
              <a:rPr lang="en-US" sz="2400" dirty="0" err="1" smtClean="0">
                <a:latin typeface="+mj-lt"/>
              </a:rPr>
              <a:t>bảo</a:t>
            </a:r>
            <a:r>
              <a:rPr lang="en-US" sz="2400" dirty="0" smtClean="0">
                <a:latin typeface="+mj-lt"/>
              </a:rPr>
              <a:t> an </a:t>
            </a:r>
            <a:r>
              <a:rPr lang="en-US" sz="2400" dirty="0" err="1" smtClean="0">
                <a:latin typeface="+mj-lt"/>
              </a:rPr>
              <a:t>toàn</a:t>
            </a:r>
            <a:endParaRPr lang="en-US" sz="2400" dirty="0" smtClean="0">
              <a:latin typeface="+mj-lt"/>
            </a:endParaRPr>
          </a:p>
          <a:p>
            <a:pPr lvl="1" algn="just" eaLnBrk="1" hangingPunct="1">
              <a:buFontTx/>
              <a:buChar char="-"/>
            </a:pPr>
            <a:r>
              <a:rPr lang="en-US" sz="2400" dirty="0" err="1">
                <a:latin typeface="+mj-lt"/>
              </a:rPr>
              <a:t>Các</a:t>
            </a:r>
            <a:r>
              <a:rPr lang="en-US" sz="2400" dirty="0">
                <a:latin typeface="+mj-lt"/>
              </a:rPr>
              <a:t> </a:t>
            </a:r>
            <a:r>
              <a:rPr lang="en-US" sz="2400" dirty="0" err="1">
                <a:latin typeface="+mj-lt"/>
              </a:rPr>
              <a:t>khu</a:t>
            </a:r>
            <a:r>
              <a:rPr lang="en-US" sz="2400" dirty="0">
                <a:latin typeface="+mj-lt"/>
              </a:rPr>
              <a:t> </a:t>
            </a:r>
            <a:r>
              <a:rPr lang="en-US" sz="2400" dirty="0" err="1">
                <a:latin typeface="+mj-lt"/>
              </a:rPr>
              <a:t>vực</a:t>
            </a:r>
            <a:r>
              <a:rPr lang="en-US" sz="2400" dirty="0">
                <a:latin typeface="+mj-lt"/>
              </a:rPr>
              <a:t> </a:t>
            </a:r>
            <a:r>
              <a:rPr lang="en-US" sz="2400" dirty="0" err="1">
                <a:latin typeface="+mj-lt"/>
              </a:rPr>
              <a:t>hoạt</a:t>
            </a:r>
            <a:r>
              <a:rPr lang="en-US" sz="2400" dirty="0">
                <a:latin typeface="+mj-lt"/>
              </a:rPr>
              <a:t> động </a:t>
            </a:r>
            <a:r>
              <a:rPr lang="en-US" sz="2400" dirty="0" err="1">
                <a:latin typeface="+mj-lt"/>
              </a:rPr>
              <a:t>bố</a:t>
            </a:r>
            <a:r>
              <a:rPr lang="en-US" sz="2400" dirty="0">
                <a:latin typeface="+mj-lt"/>
              </a:rPr>
              <a:t> </a:t>
            </a:r>
            <a:r>
              <a:rPr lang="en-US" sz="2400" dirty="0" err="1">
                <a:latin typeface="+mj-lt"/>
              </a:rPr>
              <a:t>trí</a:t>
            </a:r>
            <a:r>
              <a:rPr lang="en-US" sz="2400" dirty="0">
                <a:latin typeface="+mj-lt"/>
              </a:rPr>
              <a:t> </a:t>
            </a:r>
            <a:r>
              <a:rPr lang="en-US" sz="2400" dirty="0" err="1">
                <a:latin typeface="+mj-lt"/>
              </a:rPr>
              <a:t>phù</a:t>
            </a:r>
            <a:r>
              <a:rPr lang="en-US" sz="2400" dirty="0">
                <a:latin typeface="+mj-lt"/>
              </a:rPr>
              <a:t> </a:t>
            </a:r>
            <a:r>
              <a:rPr lang="en-US" sz="2400" dirty="0" err="1">
                <a:latin typeface="+mj-lt"/>
              </a:rPr>
              <a:t>hợp</a:t>
            </a:r>
            <a:r>
              <a:rPr lang="en-US" sz="2400" dirty="0">
                <a:latin typeface="+mj-lt"/>
              </a:rPr>
              <a:t>, </a:t>
            </a:r>
            <a:r>
              <a:rPr lang="en-US" sz="2400" dirty="0" err="1">
                <a:latin typeface="+mj-lt"/>
              </a:rPr>
              <a:t>linh</a:t>
            </a:r>
            <a:r>
              <a:rPr lang="en-US" sz="2400" dirty="0">
                <a:latin typeface="+mj-lt"/>
              </a:rPr>
              <a:t> </a:t>
            </a:r>
            <a:r>
              <a:rPr lang="en-US" sz="2400" dirty="0" err="1">
                <a:latin typeface="+mj-lt"/>
              </a:rPr>
              <a:t>hoạt</a:t>
            </a:r>
            <a:r>
              <a:rPr lang="en-US" sz="2400" dirty="0">
                <a:latin typeface="+mj-lt"/>
              </a:rPr>
              <a:t> có </a:t>
            </a:r>
            <a:r>
              <a:rPr lang="en-US" sz="2400" dirty="0" err="1">
                <a:latin typeface="+mj-lt"/>
              </a:rPr>
              <a:t>tính</a:t>
            </a:r>
            <a:r>
              <a:rPr lang="en-US" sz="2400" dirty="0">
                <a:latin typeface="+mj-lt"/>
              </a:rPr>
              <a:t> </a:t>
            </a:r>
            <a:r>
              <a:rPr lang="en-US" sz="2400" dirty="0" err="1" smtClean="0">
                <a:latin typeface="+mj-lt"/>
              </a:rPr>
              <a:t>mở</a:t>
            </a:r>
            <a:endParaRPr lang="en-US" sz="2400" dirty="0" smtClean="0">
              <a:latin typeface="+mj-lt"/>
            </a:endParaRPr>
          </a:p>
          <a:p>
            <a:pPr lvl="1" algn="just" eaLnBrk="1" hangingPunct="1">
              <a:buFontTx/>
              <a:buChar char="-"/>
            </a:pPr>
            <a:r>
              <a:rPr lang="en-US" sz="2400" dirty="0" err="1">
                <a:latin typeface="+mj-lt"/>
              </a:rPr>
              <a:t>Bố</a:t>
            </a:r>
            <a:r>
              <a:rPr lang="en-US" sz="2400" dirty="0">
                <a:latin typeface="+mj-lt"/>
              </a:rPr>
              <a:t> </a:t>
            </a:r>
            <a:r>
              <a:rPr lang="en-US" sz="2400" dirty="0" err="1">
                <a:latin typeface="+mj-lt"/>
              </a:rPr>
              <a:t>trí</a:t>
            </a:r>
            <a:r>
              <a:rPr lang="en-US" sz="2400" dirty="0">
                <a:latin typeface="+mj-lt"/>
              </a:rPr>
              <a:t> </a:t>
            </a:r>
            <a:r>
              <a:rPr lang="en-US" sz="2400" dirty="0" err="1">
                <a:latin typeface="+mj-lt"/>
              </a:rPr>
              <a:t>các</a:t>
            </a:r>
            <a:r>
              <a:rPr lang="en-US" sz="2400" dirty="0">
                <a:latin typeface="+mj-lt"/>
              </a:rPr>
              <a:t> </a:t>
            </a:r>
            <a:r>
              <a:rPr lang="en-US" sz="2400" dirty="0" err="1">
                <a:latin typeface="+mj-lt"/>
              </a:rPr>
              <a:t>khu</a:t>
            </a:r>
            <a:r>
              <a:rPr lang="en-US" sz="2400" dirty="0">
                <a:latin typeface="+mj-lt"/>
              </a:rPr>
              <a:t> </a:t>
            </a:r>
            <a:r>
              <a:rPr lang="en-US" sz="2400" dirty="0" err="1">
                <a:latin typeface="+mj-lt"/>
              </a:rPr>
              <a:t>vực</a:t>
            </a:r>
            <a:r>
              <a:rPr lang="en-US" sz="2400" dirty="0">
                <a:latin typeface="+mj-lt"/>
              </a:rPr>
              <a:t> </a:t>
            </a:r>
            <a:r>
              <a:rPr lang="en-US" sz="2400" dirty="0" err="1">
                <a:latin typeface="+mj-lt"/>
              </a:rPr>
              <a:t>hoạt</a:t>
            </a:r>
            <a:r>
              <a:rPr lang="en-US" sz="2400" dirty="0">
                <a:latin typeface="+mj-lt"/>
              </a:rPr>
              <a:t> động </a:t>
            </a:r>
            <a:r>
              <a:rPr lang="en-US" sz="2400" dirty="0" err="1">
                <a:latin typeface="+mj-lt"/>
              </a:rPr>
              <a:t>nên</a:t>
            </a:r>
            <a:r>
              <a:rPr lang="en-US" sz="2400" dirty="0">
                <a:latin typeface="+mj-lt"/>
              </a:rPr>
              <a:t> hướng </a:t>
            </a:r>
            <a:r>
              <a:rPr lang="en-US" sz="2400" dirty="0" err="1">
                <a:latin typeface="+mj-lt"/>
              </a:rPr>
              <a:t>tới</a:t>
            </a:r>
            <a:r>
              <a:rPr lang="en-US" sz="2400" dirty="0">
                <a:latin typeface="+mj-lt"/>
              </a:rPr>
              <a:t> </a:t>
            </a:r>
            <a:r>
              <a:rPr lang="en-US" sz="2400" dirty="0" err="1">
                <a:latin typeface="+mj-lt"/>
              </a:rPr>
              <a:t>sự</a:t>
            </a:r>
            <a:r>
              <a:rPr lang="en-US" sz="2400" dirty="0">
                <a:latin typeface="+mj-lt"/>
              </a:rPr>
              <a:t> </a:t>
            </a:r>
            <a:r>
              <a:rPr lang="en-US" sz="2400" dirty="0" err="1">
                <a:latin typeface="+mj-lt"/>
              </a:rPr>
              <a:t>linh</a:t>
            </a:r>
            <a:r>
              <a:rPr lang="en-US" sz="2400" dirty="0">
                <a:latin typeface="+mj-lt"/>
              </a:rPr>
              <a:t> </a:t>
            </a:r>
            <a:r>
              <a:rPr lang="en-US" sz="2400" dirty="0" err="1">
                <a:latin typeface="+mj-lt"/>
              </a:rPr>
              <a:t>hoạt</a:t>
            </a:r>
            <a:r>
              <a:rPr lang="en-US" sz="2400" dirty="0">
                <a:latin typeface="+mj-lt"/>
              </a:rPr>
              <a:t>, có thể </a:t>
            </a:r>
            <a:r>
              <a:rPr lang="en-US" sz="2400" dirty="0" err="1">
                <a:latin typeface="+mj-lt"/>
              </a:rPr>
              <a:t>dễ</a:t>
            </a:r>
            <a:r>
              <a:rPr lang="en-US" sz="2400" dirty="0">
                <a:latin typeface="+mj-lt"/>
              </a:rPr>
              <a:t> </a:t>
            </a:r>
            <a:r>
              <a:rPr lang="en-US" sz="2400" dirty="0" err="1">
                <a:latin typeface="+mj-lt"/>
              </a:rPr>
              <a:t>dàng</a:t>
            </a:r>
            <a:r>
              <a:rPr lang="en-US" sz="2400" dirty="0">
                <a:latin typeface="+mj-lt"/>
              </a:rPr>
              <a:t> </a:t>
            </a:r>
            <a:r>
              <a:rPr lang="en-US" sz="2400" dirty="0" err="1">
                <a:latin typeface="+mj-lt"/>
              </a:rPr>
              <a:t>điều</a:t>
            </a:r>
            <a:r>
              <a:rPr lang="en-US" sz="2400" dirty="0">
                <a:latin typeface="+mj-lt"/>
              </a:rPr>
              <a:t> </a:t>
            </a:r>
            <a:r>
              <a:rPr lang="en-US" sz="2400" dirty="0" err="1">
                <a:latin typeface="+mj-lt"/>
              </a:rPr>
              <a:t>chỉnh</a:t>
            </a:r>
            <a:r>
              <a:rPr lang="en-US" sz="2400" dirty="0">
                <a:latin typeface="+mj-lt"/>
              </a:rPr>
              <a:t>, </a:t>
            </a:r>
            <a:r>
              <a:rPr lang="en-US" sz="2400" dirty="0" err="1">
                <a:latin typeface="+mj-lt"/>
              </a:rPr>
              <a:t>thay</a:t>
            </a:r>
            <a:r>
              <a:rPr lang="en-US" sz="2400" dirty="0">
                <a:latin typeface="+mj-lt"/>
              </a:rPr>
              <a:t> đổi </a:t>
            </a:r>
            <a:endParaRPr lang="en-US" sz="2400" dirty="0" smtClean="0">
              <a:latin typeface="+mj-lt"/>
            </a:endParaRPr>
          </a:p>
          <a:p>
            <a:pPr lvl="1" algn="just" eaLnBrk="1" hangingPunct="1">
              <a:buFontTx/>
              <a:buChar char="-"/>
            </a:pPr>
            <a:r>
              <a:rPr lang="en-US" sz="2400" dirty="0" err="1">
                <a:latin typeface="+mj-lt"/>
              </a:rPr>
              <a:t>Khuyến</a:t>
            </a:r>
            <a:r>
              <a:rPr lang="en-US" sz="2400" dirty="0">
                <a:latin typeface="+mj-lt"/>
              </a:rPr>
              <a:t> </a:t>
            </a:r>
            <a:r>
              <a:rPr lang="en-US" sz="2400" dirty="0" err="1">
                <a:latin typeface="+mj-lt"/>
              </a:rPr>
              <a:t>khích</a:t>
            </a:r>
            <a:r>
              <a:rPr lang="en-US" sz="2400" dirty="0">
                <a:latin typeface="+mj-lt"/>
              </a:rPr>
              <a:t> sử dụng đồ </a:t>
            </a:r>
            <a:r>
              <a:rPr lang="en-US" sz="2400" dirty="0" err="1">
                <a:latin typeface="+mj-lt"/>
              </a:rPr>
              <a:t>dùng</a:t>
            </a:r>
            <a:r>
              <a:rPr lang="en-US" sz="2400" dirty="0">
                <a:latin typeface="+mj-lt"/>
              </a:rPr>
              <a:t>, đồ </a:t>
            </a:r>
            <a:r>
              <a:rPr lang="en-US" sz="2400" dirty="0" err="1">
                <a:latin typeface="+mj-lt"/>
              </a:rPr>
              <a:t>chơi</a:t>
            </a:r>
            <a:r>
              <a:rPr lang="en-US" sz="2400" dirty="0">
                <a:latin typeface="+mj-lt"/>
              </a:rPr>
              <a:t>, </a:t>
            </a:r>
            <a:r>
              <a:rPr lang="en-US" sz="2400" dirty="0" err="1">
                <a:latin typeface="+mj-lt"/>
              </a:rPr>
              <a:t>học</a:t>
            </a:r>
            <a:r>
              <a:rPr lang="en-US" sz="2400" dirty="0">
                <a:latin typeface="+mj-lt"/>
              </a:rPr>
              <a:t> liệu ở </a:t>
            </a:r>
            <a:r>
              <a:rPr lang="en-US" sz="2400" dirty="0" err="1">
                <a:latin typeface="+mj-lt"/>
              </a:rPr>
              <a:t>các</a:t>
            </a:r>
            <a:r>
              <a:rPr lang="en-US" sz="2400" dirty="0">
                <a:latin typeface="+mj-lt"/>
              </a:rPr>
              <a:t> </a:t>
            </a:r>
            <a:r>
              <a:rPr lang="en-US" sz="2400" dirty="0" err="1">
                <a:latin typeface="+mj-lt"/>
              </a:rPr>
              <a:t>góc</a:t>
            </a:r>
            <a:r>
              <a:rPr lang="en-US" sz="2400" dirty="0">
                <a:latin typeface="+mj-lt"/>
              </a:rPr>
              <a:t> có </a:t>
            </a:r>
            <a:r>
              <a:rPr lang="en-US" sz="2400" dirty="0" err="1">
                <a:latin typeface="+mj-lt"/>
              </a:rPr>
              <a:t>nguồn</a:t>
            </a:r>
            <a:r>
              <a:rPr lang="en-US" sz="2400" dirty="0">
                <a:latin typeface="+mj-lt"/>
              </a:rPr>
              <a:t> </a:t>
            </a:r>
            <a:r>
              <a:rPr lang="en-US" sz="2400" dirty="0" err="1">
                <a:latin typeface="+mj-lt"/>
              </a:rPr>
              <a:t>gốc</a:t>
            </a:r>
            <a:r>
              <a:rPr lang="en-US" sz="2400" dirty="0">
                <a:latin typeface="+mj-lt"/>
              </a:rPr>
              <a:t> </a:t>
            </a:r>
            <a:r>
              <a:rPr lang="en-US" sz="2400" dirty="0" err="1">
                <a:latin typeface="+mj-lt"/>
              </a:rPr>
              <a:t>thiên</a:t>
            </a:r>
            <a:r>
              <a:rPr lang="en-US" sz="2400" dirty="0">
                <a:latin typeface="+mj-lt"/>
              </a:rPr>
              <a:t> </a:t>
            </a:r>
            <a:r>
              <a:rPr lang="en-US" sz="2400" dirty="0" err="1">
                <a:latin typeface="+mj-lt"/>
              </a:rPr>
              <a:t>nhiên</a:t>
            </a:r>
            <a:r>
              <a:rPr lang="en-US" sz="2400" dirty="0">
                <a:latin typeface="+mj-lt"/>
              </a:rPr>
              <a:t> </a:t>
            </a:r>
            <a:endParaRPr lang="vi-VN" altLang="x-none" sz="2400" i="1" dirty="0">
              <a:latin typeface="+mj-lt"/>
            </a:endParaRPr>
          </a:p>
        </p:txBody>
      </p:sp>
    </p:spTree>
    <p:extLst>
      <p:ext uri="{BB962C8B-B14F-4D97-AF65-F5344CB8AC3E}">
        <p14:creationId xmlns:p14="http://schemas.microsoft.com/office/powerpoint/2010/main" val="1520962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685800"/>
          </a:xfrm>
          <a:ln/>
        </p:spPr>
        <p:txBody>
          <a:bodyPr vert="horz" wrap="square" lIns="91440" tIns="45720" rIns="91440" bIns="45720" anchor="b"/>
          <a:lstStyle/>
          <a:p>
            <a:r>
              <a:rPr lang="" altLang="x-none" sz="2400" i="1" dirty="0" smtClean="0"/>
              <a:t> </a:t>
            </a:r>
            <a:r>
              <a:rPr lang="en-US" altLang="x-none" sz="2400" b="1" dirty="0" err="1" smtClean="0"/>
              <a:t>XÂY</a:t>
            </a:r>
            <a:r>
              <a:rPr lang="en-US" altLang="x-none" sz="2400" b="1" dirty="0" smtClean="0"/>
              <a:t> </a:t>
            </a:r>
            <a:r>
              <a:rPr lang="en-US" altLang="x-none" sz="2400" b="1" dirty="0" err="1" smtClean="0"/>
              <a:t>DỰNG</a:t>
            </a:r>
            <a:r>
              <a:rPr lang="en-US" altLang="x-none" sz="2400" b="1" dirty="0" smtClean="0"/>
              <a:t> </a:t>
            </a:r>
            <a:r>
              <a:rPr lang="en-US" altLang="x-none" sz="2400" b="1" dirty="0" err="1" smtClean="0"/>
              <a:t>MÔI</a:t>
            </a:r>
            <a:r>
              <a:rPr lang="en-US" altLang="x-none" sz="2400" b="1" dirty="0" smtClean="0"/>
              <a:t> </a:t>
            </a:r>
            <a:r>
              <a:rPr lang="en-US" altLang="x-none" sz="2400" b="1" dirty="0" err="1" smtClean="0"/>
              <a:t>TRƯỜNG</a:t>
            </a:r>
            <a:r>
              <a:rPr lang="en-US" altLang="x-none" sz="2400" b="1" dirty="0" smtClean="0"/>
              <a:t> GIÁO </a:t>
            </a:r>
            <a:r>
              <a:rPr lang="en-US" altLang="x-none" sz="2400" b="1" dirty="0" err="1" smtClean="0"/>
              <a:t>DỤC</a:t>
            </a:r>
            <a:r>
              <a:rPr lang="en-US" altLang="x-none" sz="2400" b="1" dirty="0" smtClean="0"/>
              <a:t> </a:t>
            </a:r>
            <a:r>
              <a:rPr lang="en-US" altLang="x-none" sz="2400" b="1" dirty="0" err="1" smtClean="0"/>
              <a:t>ATGT</a:t>
            </a:r>
            <a:endParaRPr lang="vi-VN" altLang="x-none" sz="2400" b="1" dirty="0"/>
          </a:p>
        </p:txBody>
      </p:sp>
      <p:sp>
        <p:nvSpPr>
          <p:cNvPr id="20483" name="Content Placeholder 2"/>
          <p:cNvSpPr>
            <a:spLocks noGrp="1"/>
          </p:cNvSpPr>
          <p:nvPr>
            <p:ph idx="1"/>
          </p:nvPr>
        </p:nvSpPr>
        <p:spPr>
          <a:ln/>
        </p:spPr>
        <p:txBody>
          <a:bodyPr vert="horz" wrap="square" lIns="91440" tIns="45720" rIns="91440" bIns="45720" anchor="t"/>
          <a:lstStyle/>
          <a:p>
            <a:pPr marL="471170" lvl="1" indent="0" algn="just" eaLnBrk="1" hangingPunct="1">
              <a:buNone/>
            </a:pPr>
            <a:r>
              <a:rPr lang="en-US" sz="2400" dirty="0" err="1" smtClean="0">
                <a:latin typeface="+mj-lt"/>
              </a:rPr>
              <a:t>Những</a:t>
            </a:r>
            <a:r>
              <a:rPr lang="en-US" sz="2400" dirty="0" smtClean="0">
                <a:latin typeface="+mj-lt"/>
              </a:rPr>
              <a:t> </a:t>
            </a:r>
            <a:r>
              <a:rPr lang="en-US" sz="2400" dirty="0" err="1" smtClean="0">
                <a:latin typeface="+mj-lt"/>
              </a:rPr>
              <a:t>yêu</a:t>
            </a:r>
            <a:r>
              <a:rPr lang="en-US" sz="2400" dirty="0" smtClean="0">
                <a:latin typeface="+mj-lt"/>
              </a:rPr>
              <a:t> </a:t>
            </a:r>
            <a:r>
              <a:rPr lang="en-US" sz="2400" dirty="0" err="1" smtClean="0">
                <a:latin typeface="+mj-lt"/>
              </a:rPr>
              <a:t>cầu</a:t>
            </a:r>
            <a:r>
              <a:rPr lang="en-US" sz="2400" dirty="0">
                <a:latin typeface="+mj-lt"/>
              </a:rPr>
              <a:t> </a:t>
            </a:r>
            <a:r>
              <a:rPr lang="en-US" sz="2400" dirty="0" smtClean="0">
                <a:latin typeface="+mj-lt"/>
              </a:rPr>
              <a:t>về </a:t>
            </a:r>
            <a:r>
              <a:rPr lang="en-US" sz="2400" dirty="0" err="1" smtClean="0">
                <a:latin typeface="+mj-lt"/>
              </a:rPr>
              <a:t>xây</a:t>
            </a:r>
            <a:r>
              <a:rPr lang="en-US" sz="2400" dirty="0" smtClean="0">
                <a:latin typeface="+mj-lt"/>
              </a:rPr>
              <a:t> </a:t>
            </a:r>
            <a:r>
              <a:rPr lang="en-US" sz="2400" dirty="0" err="1" smtClean="0">
                <a:latin typeface="+mj-lt"/>
              </a:rPr>
              <a:t>dựng</a:t>
            </a:r>
            <a:r>
              <a:rPr lang="en-US" sz="2400" dirty="0" smtClean="0">
                <a:latin typeface="+mj-lt"/>
              </a:rPr>
              <a:t> </a:t>
            </a:r>
            <a:r>
              <a:rPr lang="en-US" sz="2400" dirty="0" err="1" smtClean="0">
                <a:latin typeface="+mj-lt"/>
              </a:rPr>
              <a:t>môi</a:t>
            </a:r>
            <a:r>
              <a:rPr lang="en-US" sz="2400" dirty="0" smtClean="0">
                <a:latin typeface="+mj-lt"/>
              </a:rPr>
              <a:t> </a:t>
            </a:r>
            <a:r>
              <a:rPr lang="en-US" sz="2400" dirty="0" err="1" smtClean="0">
                <a:latin typeface="+mj-lt"/>
              </a:rPr>
              <a:t>trường</a:t>
            </a:r>
            <a:r>
              <a:rPr lang="en-US" sz="2400" dirty="0" smtClean="0">
                <a:latin typeface="+mj-lt"/>
              </a:rPr>
              <a:t> hướng </a:t>
            </a:r>
            <a:r>
              <a:rPr lang="en-US" sz="2400" dirty="0" err="1" smtClean="0">
                <a:latin typeface="+mj-lt"/>
              </a:rPr>
              <a:t>đến</a:t>
            </a:r>
            <a:r>
              <a:rPr lang="en-US" sz="2400" dirty="0" smtClean="0">
                <a:latin typeface="+mj-lt"/>
              </a:rPr>
              <a:t> </a:t>
            </a:r>
            <a:r>
              <a:rPr lang="en-US" sz="2400" dirty="0" err="1" smtClean="0">
                <a:latin typeface="+mj-lt"/>
              </a:rPr>
              <a:t>giáo</a:t>
            </a:r>
            <a:r>
              <a:rPr lang="en-US" sz="2400" dirty="0" smtClean="0">
                <a:latin typeface="+mj-lt"/>
              </a:rPr>
              <a:t> </a:t>
            </a:r>
            <a:r>
              <a:rPr lang="en-US" sz="2400" dirty="0" err="1" smtClean="0">
                <a:latin typeface="+mj-lt"/>
              </a:rPr>
              <a:t>dục</a:t>
            </a:r>
            <a:r>
              <a:rPr lang="en-US" sz="2400" dirty="0" smtClean="0">
                <a:latin typeface="+mj-lt"/>
              </a:rPr>
              <a:t> an </a:t>
            </a:r>
            <a:r>
              <a:rPr lang="en-US" sz="2400" dirty="0" err="1" smtClean="0">
                <a:latin typeface="+mj-lt"/>
              </a:rPr>
              <a:t>toàn</a:t>
            </a:r>
            <a:r>
              <a:rPr lang="en-US" sz="2400" dirty="0" smtClean="0">
                <a:latin typeface="+mj-lt"/>
              </a:rPr>
              <a:t> </a:t>
            </a:r>
            <a:r>
              <a:rPr lang="en-US" sz="2400" dirty="0" err="1" smtClean="0">
                <a:latin typeface="+mj-lt"/>
              </a:rPr>
              <a:t>giao</a:t>
            </a:r>
            <a:r>
              <a:rPr lang="en-US" sz="2400" dirty="0" smtClean="0">
                <a:latin typeface="+mj-lt"/>
              </a:rPr>
              <a:t> thông:</a:t>
            </a:r>
          </a:p>
          <a:p>
            <a:pPr marL="471170" lvl="1" indent="0" algn="just" eaLnBrk="1" hangingPunct="1">
              <a:buNone/>
            </a:pPr>
            <a:r>
              <a:rPr lang="en-US" sz="2400" dirty="0" smtClean="0">
                <a:latin typeface="+mj-lt"/>
              </a:rPr>
              <a:t>- </a:t>
            </a:r>
            <a:r>
              <a:rPr lang="en-US" sz="2400" dirty="0" err="1" smtClean="0">
                <a:latin typeface="+mj-lt"/>
              </a:rPr>
              <a:t>Xây</a:t>
            </a:r>
            <a:r>
              <a:rPr lang="en-US" sz="2400" dirty="0" smtClean="0">
                <a:latin typeface="+mj-lt"/>
              </a:rPr>
              <a:t> </a:t>
            </a:r>
            <a:r>
              <a:rPr lang="en-US" sz="2400" dirty="0" err="1" smtClean="0">
                <a:latin typeface="+mj-lt"/>
              </a:rPr>
              <a:t>dựng</a:t>
            </a:r>
            <a:r>
              <a:rPr lang="en-US" sz="2400" dirty="0" smtClean="0">
                <a:latin typeface="+mj-lt"/>
              </a:rPr>
              <a:t> </a:t>
            </a:r>
            <a:r>
              <a:rPr lang="en-US" sz="2400" dirty="0" err="1" smtClean="0">
                <a:latin typeface="+mj-lt"/>
              </a:rPr>
              <a:t>các</a:t>
            </a:r>
            <a:r>
              <a:rPr lang="en-US" sz="2400" dirty="0" smtClean="0">
                <a:latin typeface="+mj-lt"/>
              </a:rPr>
              <a:t> </a:t>
            </a:r>
            <a:r>
              <a:rPr lang="en-US" sz="2400" dirty="0" err="1" smtClean="0">
                <a:latin typeface="+mj-lt"/>
              </a:rPr>
              <a:t>góc</a:t>
            </a:r>
            <a:r>
              <a:rPr lang="en-US" sz="2400" dirty="0" smtClean="0">
                <a:latin typeface="+mj-lt"/>
              </a:rPr>
              <a:t> ở </a:t>
            </a:r>
            <a:r>
              <a:rPr lang="en-US" sz="2400" dirty="0" err="1" smtClean="0">
                <a:latin typeface="+mj-lt"/>
              </a:rPr>
              <a:t>lớp</a:t>
            </a:r>
            <a:r>
              <a:rPr lang="en-US" sz="2400" dirty="0" smtClean="0">
                <a:latin typeface="+mj-lt"/>
              </a:rPr>
              <a:t>/</a:t>
            </a:r>
            <a:r>
              <a:rPr lang="en-US" sz="2400" dirty="0" err="1" smtClean="0">
                <a:latin typeface="+mj-lt"/>
              </a:rPr>
              <a:t>trường</a:t>
            </a:r>
            <a:r>
              <a:rPr lang="en-US" sz="2400" dirty="0" smtClean="0">
                <a:latin typeface="+mj-lt"/>
              </a:rPr>
              <a:t> </a:t>
            </a:r>
            <a:r>
              <a:rPr lang="en-US" sz="2400" dirty="0" err="1" smtClean="0">
                <a:latin typeface="+mj-lt"/>
              </a:rPr>
              <a:t>để</a:t>
            </a:r>
            <a:r>
              <a:rPr lang="en-US" sz="2400" dirty="0" smtClean="0">
                <a:latin typeface="+mj-lt"/>
              </a:rPr>
              <a:t> </a:t>
            </a:r>
            <a:r>
              <a:rPr lang="en-US" sz="2400" dirty="0" err="1" smtClean="0">
                <a:latin typeface="+mj-lt"/>
              </a:rPr>
              <a:t>tuyên</a:t>
            </a:r>
            <a:r>
              <a:rPr lang="en-US" sz="2400" dirty="0" smtClean="0">
                <a:latin typeface="+mj-lt"/>
              </a:rPr>
              <a:t> </a:t>
            </a:r>
            <a:r>
              <a:rPr lang="en-US" sz="2400" dirty="0" err="1" smtClean="0">
                <a:latin typeface="+mj-lt"/>
              </a:rPr>
              <a:t>truyền</a:t>
            </a:r>
            <a:r>
              <a:rPr lang="en-US" sz="2400" dirty="0" smtClean="0">
                <a:latin typeface="+mj-lt"/>
              </a:rPr>
              <a:t> </a:t>
            </a:r>
            <a:r>
              <a:rPr lang="en-US" sz="2400" dirty="0" err="1" smtClean="0">
                <a:latin typeface="+mj-lt"/>
              </a:rPr>
              <a:t>đến</a:t>
            </a:r>
            <a:r>
              <a:rPr lang="en-US" sz="2400" dirty="0" smtClean="0">
                <a:latin typeface="+mj-lt"/>
              </a:rPr>
              <a:t> PH: sử dụng </a:t>
            </a:r>
            <a:r>
              <a:rPr lang="en-US" sz="2400" dirty="0" err="1" smtClean="0">
                <a:latin typeface="+mj-lt"/>
              </a:rPr>
              <a:t>tranh</a:t>
            </a:r>
            <a:r>
              <a:rPr lang="en-US" sz="2400" dirty="0" smtClean="0">
                <a:latin typeface="+mj-lt"/>
              </a:rPr>
              <a:t>/</a:t>
            </a:r>
            <a:r>
              <a:rPr lang="en-US" sz="2400" dirty="0" err="1" smtClean="0">
                <a:latin typeface="+mj-lt"/>
              </a:rPr>
              <a:t>ảnh</a:t>
            </a:r>
            <a:r>
              <a:rPr lang="en-US" sz="2400" dirty="0" smtClean="0">
                <a:latin typeface="+mj-lt"/>
              </a:rPr>
              <a:t>/</a:t>
            </a:r>
            <a:r>
              <a:rPr lang="en-US" sz="2400" dirty="0" err="1" smtClean="0">
                <a:latin typeface="+mj-lt"/>
              </a:rPr>
              <a:t>pano</a:t>
            </a:r>
            <a:r>
              <a:rPr lang="en-US" sz="2400" dirty="0" smtClean="0">
                <a:latin typeface="+mj-lt"/>
              </a:rPr>
              <a:t>/…</a:t>
            </a:r>
          </a:p>
          <a:p>
            <a:pPr marL="471170" lvl="1" indent="0" algn="just" eaLnBrk="1" hangingPunct="1">
              <a:buNone/>
            </a:pPr>
            <a:r>
              <a:rPr lang="en-US" sz="2400" dirty="0" smtClean="0">
                <a:latin typeface="+mj-lt"/>
              </a:rPr>
              <a:t>- Sử dụng </a:t>
            </a:r>
            <a:r>
              <a:rPr lang="en-US" sz="2400" dirty="0" err="1" smtClean="0">
                <a:latin typeface="+mj-lt"/>
              </a:rPr>
              <a:t>hiệu</a:t>
            </a:r>
            <a:r>
              <a:rPr lang="en-US" sz="2400" dirty="0" smtClean="0">
                <a:latin typeface="+mj-lt"/>
              </a:rPr>
              <a:t> </a:t>
            </a:r>
            <a:r>
              <a:rPr lang="en-US" sz="2400" dirty="0" err="1" smtClean="0">
                <a:latin typeface="+mj-lt"/>
              </a:rPr>
              <a:t>quả</a:t>
            </a:r>
            <a:r>
              <a:rPr lang="en-US" sz="2400" dirty="0" smtClean="0">
                <a:latin typeface="+mj-lt"/>
              </a:rPr>
              <a:t> </a:t>
            </a:r>
            <a:r>
              <a:rPr lang="en-US" sz="2400" dirty="0" err="1" smtClean="0">
                <a:latin typeface="+mj-lt"/>
              </a:rPr>
              <a:t>các</a:t>
            </a:r>
            <a:r>
              <a:rPr lang="en-US" sz="2400" dirty="0" smtClean="0">
                <a:latin typeface="+mj-lt"/>
              </a:rPr>
              <a:t> </a:t>
            </a:r>
            <a:r>
              <a:rPr lang="en-US" sz="2400" dirty="0" err="1" smtClean="0">
                <a:latin typeface="+mj-lt"/>
              </a:rPr>
              <a:t>nguyên</a:t>
            </a:r>
            <a:r>
              <a:rPr lang="en-US" sz="2400" dirty="0" smtClean="0">
                <a:latin typeface="+mj-lt"/>
              </a:rPr>
              <a:t> </a:t>
            </a:r>
            <a:r>
              <a:rPr lang="en-US" sz="2400" dirty="0" err="1" smtClean="0">
                <a:latin typeface="+mj-lt"/>
              </a:rPr>
              <a:t>vật</a:t>
            </a:r>
            <a:r>
              <a:rPr lang="en-US" sz="2400" dirty="0" smtClean="0">
                <a:latin typeface="+mj-lt"/>
              </a:rPr>
              <a:t> liệu </a:t>
            </a:r>
            <a:r>
              <a:rPr lang="en-US" sz="2400" dirty="0" err="1" smtClean="0">
                <a:latin typeface="+mj-lt"/>
              </a:rPr>
              <a:t>mở</a:t>
            </a:r>
            <a:r>
              <a:rPr lang="en-US" sz="2400" dirty="0" smtClean="0">
                <a:latin typeface="+mj-lt"/>
              </a:rPr>
              <a:t> </a:t>
            </a:r>
            <a:r>
              <a:rPr lang="en-US" sz="2400" dirty="0" err="1" smtClean="0">
                <a:latin typeface="+mj-lt"/>
              </a:rPr>
              <a:t>nhằm</a:t>
            </a:r>
            <a:r>
              <a:rPr lang="en-US" sz="2400" dirty="0" smtClean="0">
                <a:latin typeface="+mj-lt"/>
              </a:rPr>
              <a:t> </a:t>
            </a:r>
            <a:r>
              <a:rPr lang="en-US" sz="2400" dirty="0" err="1" smtClean="0">
                <a:latin typeface="+mj-lt"/>
              </a:rPr>
              <a:t>kích</a:t>
            </a:r>
            <a:r>
              <a:rPr lang="en-US" sz="2400" dirty="0" smtClean="0">
                <a:latin typeface="+mj-lt"/>
              </a:rPr>
              <a:t> </a:t>
            </a:r>
            <a:r>
              <a:rPr lang="en-US" sz="2400" dirty="0" err="1" smtClean="0">
                <a:latin typeface="+mj-lt"/>
              </a:rPr>
              <a:t>thích</a:t>
            </a:r>
            <a:r>
              <a:rPr lang="en-US" sz="2400" dirty="0" smtClean="0">
                <a:latin typeface="+mj-lt"/>
              </a:rPr>
              <a:t> </a:t>
            </a:r>
            <a:r>
              <a:rPr lang="en-US" sz="2400" dirty="0" err="1" smtClean="0">
                <a:latin typeface="+mj-lt"/>
              </a:rPr>
              <a:t>trẻ</a:t>
            </a:r>
            <a:r>
              <a:rPr lang="en-US" sz="2400" dirty="0" smtClean="0">
                <a:latin typeface="+mj-lt"/>
              </a:rPr>
              <a:t> </a:t>
            </a:r>
            <a:r>
              <a:rPr lang="en-US" sz="2400" dirty="0" err="1" smtClean="0">
                <a:latin typeface="+mj-lt"/>
              </a:rPr>
              <a:t>khám</a:t>
            </a:r>
            <a:r>
              <a:rPr lang="en-US" sz="2400" dirty="0" smtClean="0">
                <a:latin typeface="+mj-lt"/>
              </a:rPr>
              <a:t> </a:t>
            </a:r>
            <a:r>
              <a:rPr lang="en-US" sz="2400" dirty="0" err="1" smtClean="0">
                <a:latin typeface="+mj-lt"/>
              </a:rPr>
              <a:t>phá</a:t>
            </a:r>
            <a:r>
              <a:rPr lang="en-US" sz="2400" dirty="0" smtClean="0">
                <a:latin typeface="+mj-lt"/>
              </a:rPr>
              <a:t> và </a:t>
            </a:r>
            <a:r>
              <a:rPr lang="en-US" sz="2400" dirty="0" err="1" smtClean="0">
                <a:latin typeface="+mj-lt"/>
              </a:rPr>
              <a:t>hoạt</a:t>
            </a:r>
            <a:r>
              <a:rPr lang="en-US" sz="2400" dirty="0" smtClean="0">
                <a:latin typeface="+mj-lt"/>
              </a:rPr>
              <a:t> động (</a:t>
            </a:r>
            <a:r>
              <a:rPr lang="en-US" sz="2400" dirty="0" err="1" smtClean="0">
                <a:latin typeface="+mj-lt"/>
              </a:rPr>
              <a:t>khuyến</a:t>
            </a:r>
            <a:r>
              <a:rPr lang="en-US" sz="2400" dirty="0" smtClean="0">
                <a:latin typeface="+mj-lt"/>
              </a:rPr>
              <a:t> </a:t>
            </a:r>
            <a:r>
              <a:rPr lang="en-US" sz="2400" dirty="0" err="1" smtClean="0">
                <a:latin typeface="+mj-lt"/>
              </a:rPr>
              <a:t>khích</a:t>
            </a:r>
            <a:r>
              <a:rPr lang="en-US" sz="2400" dirty="0" smtClean="0">
                <a:latin typeface="+mj-lt"/>
              </a:rPr>
              <a:t> </a:t>
            </a:r>
            <a:r>
              <a:rPr lang="en-US" sz="2400" dirty="0" err="1" smtClean="0">
                <a:latin typeface="+mj-lt"/>
              </a:rPr>
              <a:t>trẻ</a:t>
            </a:r>
            <a:r>
              <a:rPr lang="en-US" sz="2400" dirty="0" smtClean="0">
                <a:latin typeface="+mj-lt"/>
              </a:rPr>
              <a:t> </a:t>
            </a:r>
            <a:r>
              <a:rPr lang="en-US" sz="2400" dirty="0" err="1" smtClean="0">
                <a:latin typeface="+mj-lt"/>
              </a:rPr>
              <a:t>xây</a:t>
            </a:r>
            <a:r>
              <a:rPr lang="en-US" sz="2400" dirty="0" smtClean="0">
                <a:latin typeface="+mj-lt"/>
              </a:rPr>
              <a:t> </a:t>
            </a:r>
            <a:r>
              <a:rPr lang="en-US" sz="2400" dirty="0" err="1" smtClean="0">
                <a:latin typeface="+mj-lt"/>
              </a:rPr>
              <a:t>dựng</a:t>
            </a:r>
            <a:r>
              <a:rPr lang="en-US" sz="2400" dirty="0" smtClean="0">
                <a:latin typeface="+mj-lt"/>
              </a:rPr>
              <a:t> </a:t>
            </a:r>
            <a:r>
              <a:rPr lang="en-US" sz="2400" dirty="0" err="1" smtClean="0">
                <a:latin typeface="+mj-lt"/>
              </a:rPr>
              <a:t>môi</a:t>
            </a:r>
            <a:r>
              <a:rPr lang="en-US" sz="2400" dirty="0" smtClean="0">
                <a:latin typeface="+mj-lt"/>
              </a:rPr>
              <a:t> </a:t>
            </a:r>
            <a:r>
              <a:rPr lang="en-US" sz="2400" dirty="0" err="1" smtClean="0">
                <a:latin typeface="+mj-lt"/>
              </a:rPr>
              <a:t>trường</a:t>
            </a:r>
            <a:r>
              <a:rPr lang="en-US" sz="2400" dirty="0" smtClean="0">
                <a:latin typeface="+mj-lt"/>
              </a:rPr>
              <a:t> </a:t>
            </a:r>
            <a:r>
              <a:rPr lang="en-US" sz="2400" dirty="0" err="1" smtClean="0">
                <a:latin typeface="+mj-lt"/>
              </a:rPr>
              <a:t>cùng</a:t>
            </a:r>
            <a:r>
              <a:rPr lang="en-US" sz="2400" dirty="0" smtClean="0">
                <a:latin typeface="+mj-lt"/>
              </a:rPr>
              <a:t> </a:t>
            </a:r>
            <a:r>
              <a:rPr lang="en-US" sz="2400" dirty="0" err="1" smtClean="0">
                <a:latin typeface="+mj-lt"/>
              </a:rPr>
              <a:t>GV</a:t>
            </a:r>
            <a:r>
              <a:rPr lang="en-US" sz="2400" dirty="0" smtClean="0">
                <a:latin typeface="+mj-lt"/>
              </a:rPr>
              <a:t>…)</a:t>
            </a:r>
          </a:p>
          <a:p>
            <a:pPr marL="471170" lvl="1" indent="0" algn="just" eaLnBrk="1" hangingPunct="1">
              <a:buNone/>
            </a:pPr>
            <a:r>
              <a:rPr lang="en-US" sz="2400" dirty="0" smtClean="0"/>
              <a:t>- M</a:t>
            </a:r>
            <a:r>
              <a:rPr lang="vi-VN" sz="2400" dirty="0" smtClean="0"/>
              <a:t>ôi </a:t>
            </a:r>
            <a:r>
              <a:rPr lang="vi-VN" sz="2400" dirty="0"/>
              <a:t>trường ngoài nhóm</a:t>
            </a:r>
            <a:r>
              <a:rPr lang="en-US" sz="2400" dirty="0"/>
              <a:t> /</a:t>
            </a:r>
            <a:r>
              <a:rPr lang="vi-VN" sz="2400" dirty="0"/>
              <a:t> lớp</a:t>
            </a:r>
            <a:r>
              <a:rPr lang="en-US" sz="2400" dirty="0"/>
              <a:t>,</a:t>
            </a:r>
            <a:r>
              <a:rPr lang="vi-VN" sz="2400" dirty="0"/>
              <a:t> việc thiết kế</a:t>
            </a:r>
            <a:r>
              <a:rPr lang="en-US" sz="2400" dirty="0"/>
              <a:t> </a:t>
            </a:r>
            <a:r>
              <a:rPr lang="en-US" sz="2400" dirty="0" err="1"/>
              <a:t>cần</a:t>
            </a:r>
            <a:r>
              <a:rPr lang="vi-VN" sz="2400" dirty="0"/>
              <a:t> hướng đến </a:t>
            </a:r>
            <a:r>
              <a:rPr lang="en-US" sz="2400" dirty="0" err="1"/>
              <a:t>mục</a:t>
            </a:r>
            <a:r>
              <a:rPr lang="en-US" sz="2400" dirty="0"/>
              <a:t> tiêu </a:t>
            </a:r>
            <a:r>
              <a:rPr lang="vi-VN" sz="2400" dirty="0"/>
              <a:t>tăng cơ hội cho trẻ được trải </a:t>
            </a:r>
            <a:r>
              <a:rPr lang="vi-VN" sz="2400" dirty="0" smtClean="0"/>
              <a:t>nghiệm</a:t>
            </a:r>
            <a:r>
              <a:rPr lang="en-US" sz="2400" dirty="0" smtClean="0"/>
              <a:t>, hướng </a:t>
            </a:r>
            <a:r>
              <a:rPr lang="en-US" sz="2400" dirty="0" err="1" smtClean="0"/>
              <a:t>đến</a:t>
            </a:r>
            <a:r>
              <a:rPr lang="en-US" sz="2400" dirty="0" smtClean="0"/>
              <a:t> </a:t>
            </a:r>
            <a:r>
              <a:rPr lang="en-US" sz="2400" dirty="0" err="1" smtClean="0"/>
              <a:t>giáo</a:t>
            </a:r>
            <a:r>
              <a:rPr lang="en-US" sz="2400" dirty="0" smtClean="0"/>
              <a:t> </a:t>
            </a:r>
            <a:r>
              <a:rPr lang="en-US" sz="2400" dirty="0" err="1" smtClean="0"/>
              <a:t>dục</a:t>
            </a:r>
            <a:r>
              <a:rPr lang="en-US" sz="2400" dirty="0" smtClean="0"/>
              <a:t> </a:t>
            </a:r>
            <a:r>
              <a:rPr lang="en-US" sz="2400" dirty="0" err="1" smtClean="0"/>
              <a:t>ATGT</a:t>
            </a:r>
            <a:r>
              <a:rPr lang="en-US" sz="2400" dirty="0" smtClean="0"/>
              <a:t>.</a:t>
            </a:r>
            <a:endParaRPr lang="en-US" sz="2400" dirty="0" smtClean="0">
              <a:latin typeface="+mj-lt"/>
            </a:endParaRPr>
          </a:p>
        </p:txBody>
      </p:sp>
    </p:spTree>
    <p:extLst>
      <p:ext uri="{BB962C8B-B14F-4D97-AF65-F5344CB8AC3E}">
        <p14:creationId xmlns:p14="http://schemas.microsoft.com/office/powerpoint/2010/main" val="4017359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09600"/>
            <a:ext cx="8229600" cy="762000"/>
          </a:xfrm>
          <a:ln/>
        </p:spPr>
        <p:txBody>
          <a:bodyPr vert="horz" wrap="square" lIns="91440" tIns="45720" rIns="91440" bIns="45720" anchor="b"/>
          <a:lstStyle/>
          <a:p>
            <a:r>
              <a:rPr lang="" altLang="x-none" sz="2000" i="1" dirty="0" smtClean="0"/>
              <a:t> </a:t>
            </a:r>
            <a:r>
              <a:rPr lang="en-US" altLang="x-none" sz="2000" b="1" dirty="0" err="1" smtClean="0"/>
              <a:t>XÂY</a:t>
            </a:r>
            <a:r>
              <a:rPr lang="en-US" altLang="x-none" sz="2000" b="1" dirty="0" smtClean="0"/>
              <a:t> </a:t>
            </a:r>
            <a:r>
              <a:rPr lang="en-US" altLang="x-none" sz="2000" b="1" dirty="0" err="1" smtClean="0"/>
              <a:t>DỰNG</a:t>
            </a:r>
            <a:r>
              <a:rPr lang="en-US" altLang="x-none" sz="2000" b="1" dirty="0" smtClean="0"/>
              <a:t> </a:t>
            </a:r>
            <a:r>
              <a:rPr lang="en-US" altLang="x-none" sz="2000" b="1" dirty="0" err="1" smtClean="0"/>
              <a:t>MÔI</a:t>
            </a:r>
            <a:r>
              <a:rPr lang="en-US" altLang="x-none" sz="2000" b="1" dirty="0" smtClean="0"/>
              <a:t> </a:t>
            </a:r>
            <a:r>
              <a:rPr lang="en-US" altLang="x-none" sz="2000" b="1" dirty="0" err="1" smtClean="0"/>
              <a:t>TRƯỜNG</a:t>
            </a:r>
            <a:r>
              <a:rPr lang="en-US" altLang="x-none" sz="2000" b="1" dirty="0" smtClean="0"/>
              <a:t> GIÁO </a:t>
            </a:r>
            <a:r>
              <a:rPr lang="en-US" altLang="x-none" sz="2000" b="1" dirty="0" err="1" smtClean="0"/>
              <a:t>DỤC</a:t>
            </a:r>
            <a:r>
              <a:rPr lang="en-US" altLang="x-none" sz="2000" b="1" dirty="0" smtClean="0"/>
              <a:t> </a:t>
            </a:r>
            <a:r>
              <a:rPr lang="en-US" altLang="x-none" sz="2000" b="1" dirty="0" err="1" smtClean="0"/>
              <a:t>ATGT</a:t>
            </a:r>
            <a:r>
              <a:rPr lang="en-US" altLang="x-none" sz="2000" b="1" dirty="0" smtClean="0"/>
              <a:t> </a:t>
            </a:r>
            <a:r>
              <a:rPr lang="en-US" altLang="x-none" sz="2000" b="1" dirty="0" err="1" smtClean="0"/>
              <a:t>VỚI</a:t>
            </a:r>
            <a:r>
              <a:rPr lang="en-US" altLang="x-none" sz="2000" b="1" dirty="0" smtClean="0"/>
              <a:t> </a:t>
            </a:r>
            <a:r>
              <a:rPr lang="en-US" altLang="x-none" sz="2000" b="1" dirty="0" err="1" smtClean="0"/>
              <a:t>MỤC</a:t>
            </a:r>
            <a:r>
              <a:rPr lang="en-US" altLang="x-none" sz="2000" b="1" dirty="0" smtClean="0"/>
              <a:t> </a:t>
            </a:r>
            <a:r>
              <a:rPr lang="en-US" altLang="x-none" sz="2000" b="1" dirty="0" err="1" smtClean="0"/>
              <a:t>ĐÍCH</a:t>
            </a:r>
            <a:r>
              <a:rPr lang="en-US" altLang="x-none" sz="2000" b="1" dirty="0" smtClean="0"/>
              <a:t> </a:t>
            </a:r>
            <a:r>
              <a:rPr lang="en-US" altLang="x-none" sz="2000" b="1" dirty="0" err="1" smtClean="0"/>
              <a:t>TUYÊN</a:t>
            </a:r>
            <a:r>
              <a:rPr lang="en-US" altLang="x-none" sz="2000" b="1" dirty="0" smtClean="0"/>
              <a:t> </a:t>
            </a:r>
            <a:r>
              <a:rPr lang="en-US" altLang="x-none" sz="2000" b="1" dirty="0" err="1" smtClean="0"/>
              <a:t>TRUYỀN</a:t>
            </a:r>
            <a:endParaRPr lang="vi-VN" altLang="x-none" sz="2000" b="1" dirty="0"/>
          </a:p>
        </p:txBody>
      </p:sp>
      <p:pic>
        <p:nvPicPr>
          <p:cNvPr id="4" name="Content Placeholder 3">
            <a:extLst>
              <a:ext uri="{FF2B5EF4-FFF2-40B4-BE49-F238E27FC236}">
                <a16:creationId xmlns="" xmlns:a16="http://schemas.microsoft.com/office/drawing/2014/main" id="{1CF86F17-ED6E-47B4-83BF-E974B230F5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05001"/>
            <a:ext cx="8077200" cy="3594312"/>
          </a:xfrm>
          <a:prstGeom prst="rect">
            <a:avLst/>
          </a:prstGeom>
        </p:spPr>
      </p:pic>
    </p:spTree>
    <p:extLst>
      <p:ext uri="{BB962C8B-B14F-4D97-AF65-F5344CB8AC3E}">
        <p14:creationId xmlns:p14="http://schemas.microsoft.com/office/powerpoint/2010/main" val="2561005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533400"/>
            <a:ext cx="8229600" cy="990600"/>
          </a:xfrm>
          <a:ln/>
        </p:spPr>
        <p:txBody>
          <a:bodyPr vert="horz" wrap="square" lIns="91440" tIns="45720" rIns="91440" bIns="45720" anchor="b"/>
          <a:lstStyle/>
          <a:p>
            <a:pPr eaLnBrk="1" hangingPunct="1"/>
            <a:r>
              <a:rPr lang="vi-VN" altLang="x-none" sz="3200" b="1" dirty="0" smtClean="0">
                <a:solidFill>
                  <a:schemeClr val="bg2"/>
                </a:solidFill>
              </a:rPr>
              <a:t>NỘI DUNG CHÍNH</a:t>
            </a:r>
            <a:endParaRPr lang="vi-VN" sz="3200" b="1" dirty="0">
              <a:solidFill>
                <a:schemeClr val="bg2"/>
              </a:solidFill>
            </a:endParaRPr>
          </a:p>
        </p:txBody>
      </p:sp>
      <p:sp>
        <p:nvSpPr>
          <p:cNvPr id="4099" name="Rectangle 3"/>
          <p:cNvSpPr>
            <a:spLocks noGrp="1" noChangeArrowheads="1"/>
          </p:cNvSpPr>
          <p:nvPr>
            <p:ph idx="1"/>
          </p:nvPr>
        </p:nvSpPr>
        <p:spPr>
          <a:xfrm>
            <a:off x="457200" y="2057400"/>
            <a:ext cx="8229600" cy="4073525"/>
          </a:xfrm>
        </p:spPr>
        <p:txBody>
          <a:bodyPr vert="horz" wrap="square" lIns="91440" tIns="45720" rIns="91440" bIns="45720" numCol="1" anchor="t" anchorCtr="0" compatLnSpc="1"/>
          <a:lstStyle/>
          <a:p>
            <a:pPr>
              <a:buFont typeface="Times New Roman" panose="02020603050405020304" pitchFamily="18" charset="0"/>
              <a:buAutoNum type="arabicPeriod"/>
            </a:pPr>
            <a:r>
              <a:rPr lang="vi-VN" altLang="x-none" sz="2400" dirty="0"/>
              <a:t>Nhiệm vụ, mục tiêu, nội dung, phương </a:t>
            </a:r>
            <a:r>
              <a:rPr lang="vi-VN" altLang="x-none" sz="2400" dirty="0" smtClean="0"/>
              <a:t>pháp</a:t>
            </a:r>
            <a:r>
              <a:rPr lang="en-US" altLang="x-none" sz="2400" dirty="0" smtClean="0"/>
              <a:t>, </a:t>
            </a:r>
            <a:r>
              <a:rPr lang="en-US" altLang="x-none" sz="2400" dirty="0" err="1" smtClean="0"/>
              <a:t>hình</a:t>
            </a:r>
            <a:r>
              <a:rPr lang="en-US" altLang="x-none" sz="2400" dirty="0" smtClean="0"/>
              <a:t> </a:t>
            </a:r>
            <a:r>
              <a:rPr lang="en-US" altLang="x-none" sz="2400" dirty="0" err="1" smtClean="0"/>
              <a:t>thức</a:t>
            </a:r>
            <a:r>
              <a:rPr lang="vi-VN" altLang="x-none" sz="2400" dirty="0" smtClean="0"/>
              <a:t> </a:t>
            </a:r>
            <a:r>
              <a:rPr lang="vi-VN" altLang="x-none" sz="2400" dirty="0"/>
              <a:t>giáo dục ATGT cho trẻ trong trường mầm non. </a:t>
            </a:r>
          </a:p>
          <a:p>
            <a:pPr>
              <a:buFont typeface="Times New Roman" panose="02020603050405020304" pitchFamily="18" charset="0"/>
              <a:buAutoNum type="arabicPeriod"/>
            </a:pPr>
            <a:r>
              <a:rPr lang="vi-VN" altLang="x-none" sz="2400" dirty="0"/>
              <a:t>Hướng dẫn tích hợp, lồng ghép nội dung giáo dục ATGT cho trẻ trong thực hiện Chương trình GDMN.</a:t>
            </a:r>
          </a:p>
          <a:p>
            <a:pPr>
              <a:buFont typeface="Times New Roman" panose="02020603050405020304" pitchFamily="18" charset="0"/>
              <a:buAutoNum type="arabicPeriod"/>
            </a:pPr>
            <a:r>
              <a:rPr lang="en-US" altLang="x-none" sz="2400" dirty="0" smtClean="0"/>
              <a:t>Công </a:t>
            </a:r>
            <a:r>
              <a:rPr lang="en-US" altLang="x-none" sz="2400" dirty="0" err="1" smtClean="0"/>
              <a:t>tác</a:t>
            </a:r>
            <a:r>
              <a:rPr lang="en-US" altLang="x-none" sz="2400" dirty="0" smtClean="0"/>
              <a:t> </a:t>
            </a:r>
            <a:r>
              <a:rPr lang="en-US" altLang="x-none" sz="2400" dirty="0" err="1" smtClean="0"/>
              <a:t>phối</a:t>
            </a:r>
            <a:r>
              <a:rPr lang="en-US" altLang="x-none" sz="2400" dirty="0" smtClean="0"/>
              <a:t> </a:t>
            </a:r>
            <a:r>
              <a:rPr lang="en-US" altLang="x-none" sz="2400" dirty="0" err="1" smtClean="0"/>
              <a:t>hợp</a:t>
            </a:r>
            <a:r>
              <a:rPr lang="en-US" altLang="x-none" sz="2400" dirty="0" smtClean="0"/>
              <a:t> </a:t>
            </a:r>
            <a:r>
              <a:rPr lang="en-US" altLang="x-none" sz="2400" dirty="0" err="1" smtClean="0"/>
              <a:t>với</a:t>
            </a:r>
            <a:r>
              <a:rPr lang="en-US" altLang="x-none" sz="2400" dirty="0" smtClean="0"/>
              <a:t> cha </a:t>
            </a:r>
            <a:r>
              <a:rPr lang="en-US" altLang="x-none" sz="2400" dirty="0" err="1" smtClean="0"/>
              <a:t>mẹ</a:t>
            </a:r>
            <a:r>
              <a:rPr lang="en-US" altLang="x-none" sz="2400" dirty="0" smtClean="0"/>
              <a:t> và </a:t>
            </a:r>
            <a:r>
              <a:rPr lang="en-US" altLang="x-none" sz="2400" dirty="0" err="1" smtClean="0"/>
              <a:t>cộng</a:t>
            </a:r>
            <a:r>
              <a:rPr lang="en-US" altLang="x-none" sz="2400" dirty="0" smtClean="0"/>
              <a:t> </a:t>
            </a:r>
            <a:r>
              <a:rPr lang="en-US" altLang="x-none" sz="2400" dirty="0" err="1" smtClean="0"/>
              <a:t>đồng</a:t>
            </a:r>
            <a:r>
              <a:rPr lang="en-US" altLang="x-none" sz="2400" dirty="0" smtClean="0"/>
              <a:t> </a:t>
            </a:r>
            <a:r>
              <a:rPr lang="vi-VN" altLang="x-none" sz="2400" dirty="0"/>
              <a:t>giáo dục ATGT cho trẻ </a:t>
            </a:r>
          </a:p>
          <a:p>
            <a:pPr eaLnBrk="1" hangingPunct="1">
              <a:buFont typeface="Times New Roman" panose="02020603050405020304" pitchFamily="18" charset="0"/>
              <a:buAutoNum type="arabicPeriod"/>
            </a:pPr>
            <a:endParaRPr sz="2800" dirty="0">
              <a:solidFill>
                <a:schemeClr val="bg2"/>
              </a:solidFill>
              <a:latin typeface="Arial" panose="020B0604020202020204" pitchFamily="34" charset="0"/>
              <a:cs typeface="Arial" panose="020B0604020202020204" pitchFamily="34" charset="0"/>
            </a:endParaRPr>
          </a:p>
          <a:p>
            <a:pPr eaLnBrk="1" hangingPunct="1">
              <a:buNone/>
            </a:pPr>
            <a:endParaRPr sz="2800" dirty="0">
              <a:solidFill>
                <a:schemeClr val="bg2"/>
              </a:solidFill>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0" y="4572000"/>
            <a:ext cx="3645310" cy="226879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685800"/>
          </a:xfrm>
          <a:ln/>
        </p:spPr>
        <p:txBody>
          <a:bodyPr vert="horz" wrap="square" lIns="91440" tIns="45720" rIns="91440" bIns="45720" anchor="b"/>
          <a:lstStyle/>
          <a:p>
            <a:r>
              <a:rPr lang="" altLang="x-none" sz="2000" i="1" dirty="0" smtClean="0"/>
              <a:t> </a:t>
            </a:r>
            <a:r>
              <a:rPr lang="" altLang="x-none" sz="2000" i="1" dirty="0"/>
              <a:t> </a:t>
            </a:r>
            <a:r>
              <a:rPr lang="en-US" altLang="x-none" sz="2000" b="1" dirty="0" err="1"/>
              <a:t>XÂY</a:t>
            </a:r>
            <a:r>
              <a:rPr lang="en-US" altLang="x-none" sz="2000" b="1" dirty="0"/>
              <a:t> </a:t>
            </a:r>
            <a:r>
              <a:rPr lang="en-US" altLang="x-none" sz="2000" b="1" dirty="0" err="1"/>
              <a:t>DỰNG</a:t>
            </a:r>
            <a:r>
              <a:rPr lang="en-US" altLang="x-none" sz="2000" b="1" dirty="0"/>
              <a:t> </a:t>
            </a:r>
            <a:r>
              <a:rPr lang="en-US" altLang="x-none" sz="2000" b="1" dirty="0" err="1"/>
              <a:t>MÔI</a:t>
            </a:r>
            <a:r>
              <a:rPr lang="en-US" altLang="x-none" sz="2000" b="1" dirty="0"/>
              <a:t> </a:t>
            </a:r>
            <a:r>
              <a:rPr lang="en-US" altLang="x-none" sz="2000" b="1" dirty="0" err="1"/>
              <a:t>TRƯỜNG</a:t>
            </a:r>
            <a:r>
              <a:rPr lang="en-US" altLang="x-none" sz="2000" b="1" dirty="0"/>
              <a:t> GIÁO </a:t>
            </a:r>
            <a:r>
              <a:rPr lang="en-US" altLang="x-none" sz="2000" b="1" dirty="0" err="1"/>
              <a:t>DỤC</a:t>
            </a:r>
            <a:r>
              <a:rPr lang="en-US" altLang="x-none" sz="2000" b="1" dirty="0"/>
              <a:t> </a:t>
            </a:r>
            <a:r>
              <a:rPr lang="en-US" altLang="x-none" sz="2000" b="1" dirty="0" err="1"/>
              <a:t>ATGT</a:t>
            </a:r>
            <a:r>
              <a:rPr lang="en-US" altLang="x-none" sz="2000" b="1" dirty="0"/>
              <a:t> </a:t>
            </a:r>
            <a:r>
              <a:rPr lang="en-US" altLang="x-none" sz="2000" b="1" dirty="0" err="1"/>
              <a:t>VỚI</a:t>
            </a:r>
            <a:r>
              <a:rPr lang="en-US" altLang="x-none" sz="2000" b="1" dirty="0"/>
              <a:t> </a:t>
            </a:r>
            <a:r>
              <a:rPr lang="en-US" altLang="x-none" sz="2000" b="1" dirty="0" err="1"/>
              <a:t>MỤC</a:t>
            </a:r>
            <a:r>
              <a:rPr lang="en-US" altLang="x-none" sz="2000" b="1" dirty="0"/>
              <a:t> </a:t>
            </a:r>
            <a:r>
              <a:rPr lang="en-US" altLang="x-none" sz="2000" b="1" dirty="0" err="1"/>
              <a:t>ĐÍCH</a:t>
            </a:r>
            <a:r>
              <a:rPr lang="en-US" altLang="x-none" sz="2000" b="1" dirty="0"/>
              <a:t> </a:t>
            </a:r>
            <a:r>
              <a:rPr lang="en-US" altLang="x-none" sz="2000" b="1" dirty="0" err="1"/>
              <a:t>TUYÊN</a:t>
            </a:r>
            <a:r>
              <a:rPr lang="en-US" altLang="x-none" sz="2000" b="1" dirty="0"/>
              <a:t> </a:t>
            </a:r>
            <a:r>
              <a:rPr lang="en-US" altLang="x-none" sz="2000" b="1" dirty="0" err="1"/>
              <a:t>TRUYỀN</a:t>
            </a:r>
            <a:endParaRPr lang="vi-VN" altLang="x-none" sz="2000" b="1" dirty="0"/>
          </a:p>
        </p:txBody>
      </p:sp>
      <p:pic>
        <p:nvPicPr>
          <p:cNvPr id="4" name="Content Placeholder 3">
            <a:extLst>
              <a:ext uri="{FF2B5EF4-FFF2-40B4-BE49-F238E27FC236}">
                <a16:creationId xmlns="" xmlns:a16="http://schemas.microsoft.com/office/drawing/2014/main" id="{B6E7DBD2-8BF5-4769-B775-517AE33DEF5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752600"/>
            <a:ext cx="3810000" cy="4454525"/>
          </a:xfrm>
          <a:prstGeom prst="rect">
            <a:avLst/>
          </a:prstGeom>
        </p:spPr>
      </p:pic>
      <p:pic>
        <p:nvPicPr>
          <p:cNvPr id="5" name="Picture 4">
            <a:extLst>
              <a:ext uri="{FF2B5EF4-FFF2-40B4-BE49-F238E27FC236}">
                <a16:creationId xmlns="" xmlns:a16="http://schemas.microsoft.com/office/drawing/2014/main" id="{80DC10C8-1E56-4E17-B4A7-6CBAFCFB9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752600"/>
            <a:ext cx="4038601" cy="4454525"/>
          </a:xfrm>
          <a:prstGeom prst="rect">
            <a:avLst/>
          </a:prstGeom>
        </p:spPr>
      </p:pic>
    </p:spTree>
    <p:extLst>
      <p:ext uri="{BB962C8B-B14F-4D97-AF65-F5344CB8AC3E}">
        <p14:creationId xmlns:p14="http://schemas.microsoft.com/office/powerpoint/2010/main" val="3277129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685800"/>
          </a:xfrm>
          <a:ln/>
        </p:spPr>
        <p:txBody>
          <a:bodyPr vert="horz" wrap="square" lIns="91440" tIns="45720" rIns="91440" bIns="45720" anchor="b"/>
          <a:lstStyle/>
          <a:p>
            <a:r>
              <a:rPr lang="" altLang="x-none" sz="2000" i="1" dirty="0" smtClean="0"/>
              <a:t> </a:t>
            </a:r>
            <a:r>
              <a:rPr lang="" altLang="x-none" sz="2000" i="1" dirty="0"/>
              <a:t> </a:t>
            </a:r>
            <a:r>
              <a:rPr lang="en-US" altLang="x-none" sz="2000" b="1" dirty="0" err="1"/>
              <a:t>XÂY</a:t>
            </a:r>
            <a:r>
              <a:rPr lang="en-US" altLang="x-none" sz="2000" b="1" dirty="0"/>
              <a:t> </a:t>
            </a:r>
            <a:r>
              <a:rPr lang="en-US" altLang="x-none" sz="2000" b="1" dirty="0" err="1"/>
              <a:t>DỰNG</a:t>
            </a:r>
            <a:r>
              <a:rPr lang="en-US" altLang="x-none" sz="2000" b="1" dirty="0"/>
              <a:t> </a:t>
            </a:r>
            <a:r>
              <a:rPr lang="en-US" altLang="x-none" sz="2000" b="1" dirty="0" err="1"/>
              <a:t>MÔI</a:t>
            </a:r>
            <a:r>
              <a:rPr lang="en-US" altLang="x-none" sz="2000" b="1" dirty="0"/>
              <a:t> </a:t>
            </a:r>
            <a:r>
              <a:rPr lang="en-US" altLang="x-none" sz="2000" b="1" dirty="0" err="1"/>
              <a:t>TRƯỜNG</a:t>
            </a:r>
            <a:r>
              <a:rPr lang="en-US" altLang="x-none" sz="2000" b="1" dirty="0"/>
              <a:t> GIÁO </a:t>
            </a:r>
            <a:r>
              <a:rPr lang="en-US" altLang="x-none" sz="2000" b="1" dirty="0" err="1"/>
              <a:t>DỤC</a:t>
            </a:r>
            <a:r>
              <a:rPr lang="en-US" altLang="x-none" sz="2000" b="1" dirty="0"/>
              <a:t> </a:t>
            </a:r>
            <a:r>
              <a:rPr lang="en-US" altLang="x-none" sz="2000" b="1" dirty="0" err="1"/>
              <a:t>ATGT</a:t>
            </a:r>
            <a:r>
              <a:rPr lang="en-US" altLang="x-none" sz="2000" b="1" dirty="0"/>
              <a:t> </a:t>
            </a:r>
            <a:r>
              <a:rPr lang="en-US" altLang="x-none" sz="2000" b="1" dirty="0" err="1"/>
              <a:t>VỚI</a:t>
            </a:r>
            <a:r>
              <a:rPr lang="en-US" altLang="x-none" sz="2000" b="1" dirty="0"/>
              <a:t> </a:t>
            </a:r>
            <a:r>
              <a:rPr lang="en-US" altLang="x-none" sz="2000" b="1" dirty="0" err="1"/>
              <a:t>MỤC</a:t>
            </a:r>
            <a:r>
              <a:rPr lang="en-US" altLang="x-none" sz="2000" b="1" dirty="0"/>
              <a:t> </a:t>
            </a:r>
            <a:r>
              <a:rPr lang="en-US" altLang="x-none" sz="2000" b="1" dirty="0" err="1"/>
              <a:t>ĐÍCH</a:t>
            </a:r>
            <a:r>
              <a:rPr lang="en-US" altLang="x-none" sz="2000" b="1" dirty="0"/>
              <a:t> </a:t>
            </a:r>
            <a:r>
              <a:rPr lang="en-US" altLang="x-none" sz="2000" b="1" dirty="0" err="1"/>
              <a:t>TUYÊN</a:t>
            </a:r>
            <a:r>
              <a:rPr lang="en-US" altLang="x-none" sz="2000" b="1" dirty="0"/>
              <a:t> </a:t>
            </a:r>
            <a:r>
              <a:rPr lang="en-US" altLang="x-none" sz="2000" b="1" dirty="0" err="1"/>
              <a:t>TRUYỀN</a:t>
            </a:r>
            <a:endParaRPr lang="vi-VN" altLang="x-none" sz="2000" b="1" dirty="0"/>
          </a:p>
        </p:txBody>
      </p:sp>
      <p:pic>
        <p:nvPicPr>
          <p:cNvPr id="6" name="Picture 5">
            <a:extLst>
              <a:ext uri="{FF2B5EF4-FFF2-40B4-BE49-F238E27FC236}">
                <a16:creationId xmlns="" xmlns:a16="http://schemas.microsoft.com/office/drawing/2014/main" id="{B27F43AF-B96D-460A-8C40-6BFAA6052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1600200"/>
            <a:ext cx="4979670" cy="4800600"/>
          </a:xfrm>
          <a:prstGeom prst="rect">
            <a:avLst/>
          </a:prstGeom>
        </p:spPr>
      </p:pic>
      <p:pic>
        <p:nvPicPr>
          <p:cNvPr id="7" name="Picture 6">
            <a:extLst>
              <a:ext uri="{FF2B5EF4-FFF2-40B4-BE49-F238E27FC236}">
                <a16:creationId xmlns="" xmlns:a16="http://schemas.microsoft.com/office/drawing/2014/main" id="{17182F22-BBE1-4BA6-B749-24509B7EB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600200"/>
            <a:ext cx="4419600" cy="4800600"/>
          </a:xfrm>
          <a:prstGeom prst="rect">
            <a:avLst/>
          </a:prstGeom>
        </p:spPr>
      </p:pic>
    </p:spTree>
    <p:extLst>
      <p:ext uri="{BB962C8B-B14F-4D97-AF65-F5344CB8AC3E}">
        <p14:creationId xmlns:p14="http://schemas.microsoft.com/office/powerpoint/2010/main" val="1931451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457200"/>
          </a:xfrm>
          <a:ln/>
        </p:spPr>
        <p:txBody>
          <a:bodyPr vert="horz" wrap="square" lIns="91440" tIns="45720" rIns="91440" bIns="45720" anchor="b"/>
          <a:lstStyle/>
          <a:p>
            <a:r>
              <a:rPr lang="" altLang="x-none" sz="2000" i="1" dirty="0" smtClean="0"/>
              <a:t> </a:t>
            </a:r>
            <a:r>
              <a:rPr lang="en-US" altLang="x-none" sz="2000" b="1" dirty="0" smtClean="0"/>
              <a:t> </a:t>
            </a:r>
            <a:r>
              <a:rPr lang="en-US" altLang="x-none" sz="2000" b="1" dirty="0" err="1"/>
              <a:t>MÔI</a:t>
            </a:r>
            <a:r>
              <a:rPr lang="en-US" altLang="x-none" sz="2000" b="1" dirty="0"/>
              <a:t> </a:t>
            </a:r>
            <a:r>
              <a:rPr lang="en-US" altLang="x-none" sz="2000" b="1" dirty="0" err="1"/>
              <a:t>TRƯỜNG</a:t>
            </a:r>
            <a:r>
              <a:rPr lang="en-US" altLang="x-none" sz="2000" b="1" dirty="0"/>
              <a:t> GIÁO </a:t>
            </a:r>
            <a:r>
              <a:rPr lang="en-US" altLang="x-none" sz="2000" b="1" dirty="0" err="1"/>
              <a:t>DỤC</a:t>
            </a:r>
            <a:r>
              <a:rPr lang="en-US" altLang="x-none" sz="2000" b="1" dirty="0"/>
              <a:t> </a:t>
            </a:r>
            <a:r>
              <a:rPr lang="en-US" altLang="x-none" sz="2000" b="1" dirty="0" err="1"/>
              <a:t>ATGT</a:t>
            </a:r>
            <a:r>
              <a:rPr lang="en-US" altLang="x-none" sz="2000" b="1" dirty="0"/>
              <a:t> </a:t>
            </a:r>
            <a:r>
              <a:rPr lang="en-US" altLang="x-none" sz="2000" b="1" dirty="0" smtClean="0"/>
              <a:t>Ở </a:t>
            </a:r>
            <a:r>
              <a:rPr lang="en-US" altLang="x-none" sz="2000" b="1" dirty="0" err="1" smtClean="0"/>
              <a:t>SÂN</a:t>
            </a:r>
            <a:r>
              <a:rPr lang="en-US" altLang="x-none" sz="2000" b="1" dirty="0" smtClean="0"/>
              <a:t> </a:t>
            </a:r>
            <a:r>
              <a:rPr lang="en-US" altLang="x-none" sz="2000" b="1" dirty="0" err="1" smtClean="0"/>
              <a:t>TRƯỜNG</a:t>
            </a:r>
            <a:endParaRPr lang="vi-VN" altLang="x-none" sz="20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752600"/>
            <a:ext cx="4114800" cy="4724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752600"/>
            <a:ext cx="3962400" cy="4724400"/>
          </a:xfrm>
          <a:prstGeom prst="rect">
            <a:avLst/>
          </a:prstGeom>
        </p:spPr>
      </p:pic>
    </p:spTree>
    <p:extLst>
      <p:ext uri="{BB962C8B-B14F-4D97-AF65-F5344CB8AC3E}">
        <p14:creationId xmlns:p14="http://schemas.microsoft.com/office/powerpoint/2010/main" val="3110738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457200"/>
          </a:xfrm>
          <a:ln/>
        </p:spPr>
        <p:txBody>
          <a:bodyPr vert="horz" wrap="square" lIns="91440" tIns="45720" rIns="91440" bIns="45720" anchor="b"/>
          <a:lstStyle/>
          <a:p>
            <a:r>
              <a:rPr lang="" altLang="x-none" sz="2000" i="1" dirty="0" smtClean="0"/>
              <a:t> </a:t>
            </a:r>
            <a:r>
              <a:rPr lang="en-US" altLang="x-none" sz="2000" b="1" dirty="0" smtClean="0"/>
              <a:t> </a:t>
            </a:r>
            <a:r>
              <a:rPr lang="en-US" altLang="x-none" sz="2000" b="1" dirty="0" err="1"/>
              <a:t>MÔI</a:t>
            </a:r>
            <a:r>
              <a:rPr lang="en-US" altLang="x-none" sz="2000" b="1" dirty="0"/>
              <a:t> </a:t>
            </a:r>
            <a:r>
              <a:rPr lang="en-US" altLang="x-none" sz="2000" b="1" dirty="0" err="1"/>
              <a:t>TRƯỜNG</a:t>
            </a:r>
            <a:r>
              <a:rPr lang="en-US" altLang="x-none" sz="2000" b="1" dirty="0"/>
              <a:t> GIÁO </a:t>
            </a:r>
            <a:r>
              <a:rPr lang="en-US" altLang="x-none" sz="2000" b="1" dirty="0" err="1"/>
              <a:t>DỤC</a:t>
            </a:r>
            <a:r>
              <a:rPr lang="en-US" altLang="x-none" sz="2000" b="1" dirty="0"/>
              <a:t> </a:t>
            </a:r>
            <a:r>
              <a:rPr lang="en-US" altLang="x-none" sz="2000" b="1" dirty="0" err="1"/>
              <a:t>ATGT</a:t>
            </a:r>
            <a:r>
              <a:rPr lang="en-US" altLang="x-none" sz="2000" b="1" dirty="0"/>
              <a:t> </a:t>
            </a:r>
            <a:r>
              <a:rPr lang="en-US" altLang="x-none" sz="2000" b="1" dirty="0" smtClean="0"/>
              <a:t>Ở </a:t>
            </a:r>
            <a:r>
              <a:rPr lang="en-US" altLang="x-none" sz="2000" b="1" dirty="0" err="1" smtClean="0"/>
              <a:t>SÂN</a:t>
            </a:r>
            <a:r>
              <a:rPr lang="en-US" altLang="x-none" sz="2000" b="1" dirty="0" smtClean="0"/>
              <a:t> </a:t>
            </a:r>
            <a:r>
              <a:rPr lang="en-US" altLang="x-none" sz="2000" b="1" dirty="0" err="1" smtClean="0"/>
              <a:t>TRƯỜNG</a:t>
            </a:r>
            <a:endParaRPr lang="vi-VN" altLang="x-none"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736436"/>
            <a:ext cx="4191000" cy="5105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736436"/>
            <a:ext cx="4343400" cy="5105400"/>
          </a:xfrm>
          <a:prstGeom prst="rect">
            <a:avLst/>
          </a:prstGeom>
        </p:spPr>
      </p:pic>
    </p:spTree>
    <p:extLst>
      <p:ext uri="{BB962C8B-B14F-4D97-AF65-F5344CB8AC3E}">
        <p14:creationId xmlns:p14="http://schemas.microsoft.com/office/powerpoint/2010/main" val="2298869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0"/>
            <a:ext cx="8229600" cy="457200"/>
          </a:xfrm>
          <a:ln/>
        </p:spPr>
        <p:txBody>
          <a:bodyPr vert="horz" wrap="square" lIns="91440" tIns="45720" rIns="91440" bIns="45720" anchor="b"/>
          <a:lstStyle/>
          <a:p>
            <a:r>
              <a:rPr lang="" altLang="x-none" sz="2000" i="1" dirty="0" smtClean="0"/>
              <a:t> </a:t>
            </a:r>
            <a:r>
              <a:rPr lang="en-US" altLang="x-none" sz="2000" b="1" dirty="0" smtClean="0"/>
              <a:t> </a:t>
            </a:r>
            <a:r>
              <a:rPr lang="en-US" altLang="x-none" sz="2000" b="1" dirty="0" err="1"/>
              <a:t>MÔI</a:t>
            </a:r>
            <a:r>
              <a:rPr lang="en-US" altLang="x-none" sz="2000" b="1" dirty="0"/>
              <a:t> </a:t>
            </a:r>
            <a:r>
              <a:rPr lang="en-US" altLang="x-none" sz="2000" b="1" dirty="0" err="1"/>
              <a:t>TRƯỜNG</a:t>
            </a:r>
            <a:r>
              <a:rPr lang="en-US" altLang="x-none" sz="2000" b="1" dirty="0"/>
              <a:t> GIÁO </a:t>
            </a:r>
            <a:r>
              <a:rPr lang="en-US" altLang="x-none" sz="2000" b="1" dirty="0" err="1"/>
              <a:t>DỤC</a:t>
            </a:r>
            <a:r>
              <a:rPr lang="en-US" altLang="x-none" sz="2000" b="1" dirty="0"/>
              <a:t> </a:t>
            </a:r>
            <a:r>
              <a:rPr lang="en-US" altLang="x-none" sz="2000" b="1" dirty="0" err="1"/>
              <a:t>ATGT</a:t>
            </a:r>
            <a:r>
              <a:rPr lang="en-US" altLang="x-none" sz="2000" b="1" dirty="0"/>
              <a:t> </a:t>
            </a:r>
            <a:r>
              <a:rPr lang="en-US" altLang="x-none" sz="2000" b="1" dirty="0" smtClean="0"/>
              <a:t>Ở </a:t>
            </a:r>
            <a:r>
              <a:rPr lang="en-US" altLang="x-none" sz="2000" b="1" dirty="0" err="1" smtClean="0"/>
              <a:t>SÂN</a:t>
            </a:r>
            <a:r>
              <a:rPr lang="en-US" altLang="x-none" sz="2000" b="1" dirty="0" smtClean="0"/>
              <a:t> </a:t>
            </a:r>
            <a:r>
              <a:rPr lang="en-US" altLang="x-none" sz="2000" b="1" dirty="0" err="1" smtClean="0"/>
              <a:t>TRƯỜNG</a:t>
            </a:r>
            <a:endParaRPr lang="vi-VN" altLang="x-none" sz="2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0"/>
            <a:ext cx="8458200" cy="4876800"/>
          </a:xfrm>
          <a:prstGeom prst="rect">
            <a:avLst/>
          </a:prstGeom>
        </p:spPr>
      </p:pic>
    </p:spTree>
    <p:extLst>
      <p:ext uri="{BB962C8B-B14F-4D97-AF65-F5344CB8AC3E}">
        <p14:creationId xmlns:p14="http://schemas.microsoft.com/office/powerpoint/2010/main" val="1021171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533400"/>
            <a:ext cx="8534400" cy="914400"/>
          </a:xfrm>
          <a:ln/>
        </p:spPr>
        <p:txBody>
          <a:bodyPr vert="horz" wrap="square" lIns="91440" tIns="45720" rIns="91440" bIns="45720" anchor="b"/>
          <a:lstStyle/>
          <a:p>
            <a:pPr eaLnBrk="1" hangingPunct="1"/>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solidFill>
                  <a:schemeClr val="bg2"/>
                </a:solidFill>
                <a:cs typeface="Arial" panose="020B0604020202020204" pitchFamily="34" charset="0"/>
              </a:rPr>
              <a:t/>
            </a:r>
            <a:br>
              <a:rPr lang="en-US" sz="2400" b="1" dirty="0" smtClean="0">
                <a:solidFill>
                  <a:schemeClr val="bg2"/>
                </a:solidFill>
                <a:cs typeface="Arial" panose="020B0604020202020204" pitchFamily="34" charset="0"/>
              </a:rPr>
            </a:br>
            <a:r>
              <a:rPr lang="en-US" sz="2400" b="1" dirty="0" smtClean="0">
                <a:cs typeface="Arial" panose="020B0604020202020204" pitchFamily="34" charset="0"/>
              </a:rPr>
              <a:t> </a:t>
            </a:r>
            <a:r>
              <a:rPr lang="en-US" sz="2400" b="1" dirty="0" err="1" smtClean="0">
                <a:cs typeface="Arial" panose="020B0604020202020204" pitchFamily="34" charset="0"/>
              </a:rPr>
              <a:t>TẦM</a:t>
            </a:r>
            <a:r>
              <a:rPr lang="en-US" sz="2400" b="1" dirty="0" smtClean="0">
                <a:cs typeface="Arial" panose="020B0604020202020204" pitchFamily="34" charset="0"/>
              </a:rPr>
              <a:t> </a:t>
            </a:r>
            <a:r>
              <a:rPr lang="en-US" sz="2400" b="1" dirty="0" err="1" smtClean="0">
                <a:cs typeface="Arial" panose="020B0604020202020204" pitchFamily="34" charset="0"/>
              </a:rPr>
              <a:t>QUAN</a:t>
            </a:r>
            <a:r>
              <a:rPr lang="en-US" sz="2400" b="1" dirty="0" smtClean="0">
                <a:cs typeface="Arial" panose="020B0604020202020204" pitchFamily="34" charset="0"/>
              </a:rPr>
              <a:t> TRỌNG </a:t>
            </a:r>
            <a:r>
              <a:rPr lang="en-US" sz="2400" b="1" dirty="0" err="1" smtClean="0">
                <a:cs typeface="Arial" panose="020B0604020202020204" pitchFamily="34" charset="0"/>
              </a:rPr>
              <a:t>CỦA</a:t>
            </a:r>
            <a:r>
              <a:rPr lang="en-US" sz="2400" b="1" dirty="0" smtClean="0">
                <a:cs typeface="Arial" panose="020B0604020202020204" pitchFamily="34" charset="0"/>
              </a:rPr>
              <a:t> </a:t>
            </a:r>
            <a:r>
              <a:rPr lang="en-US" sz="2400" b="1" dirty="0" err="1" smtClean="0">
                <a:cs typeface="Arial" panose="020B0604020202020204" pitchFamily="34" charset="0"/>
              </a:rPr>
              <a:t>GDATGT</a:t>
            </a:r>
            <a:r>
              <a:rPr lang="en-US" sz="2400" b="1" dirty="0" smtClean="0">
                <a:cs typeface="Arial" panose="020B0604020202020204" pitchFamily="34" charset="0"/>
              </a:rPr>
              <a:t> CHO </a:t>
            </a:r>
            <a:r>
              <a:rPr lang="en-US" sz="2400" b="1" dirty="0" err="1" smtClean="0">
                <a:cs typeface="Arial" panose="020B0604020202020204" pitchFamily="34" charset="0"/>
              </a:rPr>
              <a:t>TRẺ</a:t>
            </a:r>
            <a:r>
              <a:rPr lang="en-US" sz="2400" b="1" dirty="0" smtClean="0">
                <a:cs typeface="Arial" panose="020B0604020202020204" pitchFamily="34" charset="0"/>
              </a:rPr>
              <a:t> MẦM NON</a:t>
            </a:r>
            <a:endParaRPr lang="en-US" sz="2400" b="1" dirty="0">
              <a:solidFill>
                <a:schemeClr val="bg2"/>
              </a:solidFill>
              <a:ea typeface="Arial" panose="020B0604020202020204" pitchFamily="34" charset="0"/>
            </a:endParaRPr>
          </a:p>
        </p:txBody>
      </p:sp>
      <p:sp>
        <p:nvSpPr>
          <p:cNvPr id="6147" name="Rectangle 3"/>
          <p:cNvSpPr>
            <a:spLocks noGrp="1" noChangeArrowheads="1"/>
          </p:cNvSpPr>
          <p:nvPr>
            <p:ph idx="1"/>
          </p:nvPr>
        </p:nvSpPr>
        <p:spPr>
          <a:xfrm>
            <a:off x="457200" y="2057400"/>
            <a:ext cx="8229600" cy="4073525"/>
          </a:xfrm>
        </p:spPr>
        <p:txBody>
          <a:bodyPr vert="horz" wrap="square" lIns="91440" tIns="45720" rIns="91440" bIns="45720" numCol="1" anchor="t" anchorCtr="0" compatLnSpc="1"/>
          <a:lstStyle/>
          <a:p>
            <a:pPr marL="0" indent="0" algn="ctr" eaLnBrk="1" hangingPunct="1">
              <a:buNone/>
            </a:pPr>
            <a:r>
              <a:rPr b="1" dirty="0">
                <a:latin typeface="+mj-lt"/>
              </a:rPr>
              <a:t>Thảo </a:t>
            </a:r>
            <a:r>
              <a:rPr b="1" dirty="0" err="1">
                <a:latin typeface="+mj-lt"/>
              </a:rPr>
              <a:t>luận</a:t>
            </a:r>
            <a:r>
              <a:rPr b="1" dirty="0">
                <a:latin typeface="+mj-lt"/>
              </a:rPr>
              <a:t> </a:t>
            </a:r>
            <a:endParaRPr lang="en-US" b="1" dirty="0" smtClean="0">
              <a:latin typeface="+mj-lt"/>
            </a:endParaRPr>
          </a:p>
          <a:p>
            <a:pPr marL="0" indent="0" algn="ctr" eaLnBrk="1" hangingPunct="1">
              <a:buNone/>
            </a:pPr>
            <a:r>
              <a:rPr sz="2400" dirty="0" err="1" smtClean="0">
                <a:solidFill>
                  <a:schemeClr val="accent4"/>
                </a:solidFill>
                <a:cs typeface="Arial" panose="020B0604020202020204" pitchFamily="34" charset="0"/>
              </a:rPr>
              <a:t>Dựa</a:t>
            </a:r>
            <a:r>
              <a:rPr sz="2400" dirty="0" smtClean="0">
                <a:solidFill>
                  <a:schemeClr val="accent4"/>
                </a:solidFill>
                <a:cs typeface="Arial" panose="020B0604020202020204" pitchFamily="34" charset="0"/>
              </a:rPr>
              <a:t> </a:t>
            </a:r>
            <a:r>
              <a:rPr sz="2400" dirty="0">
                <a:solidFill>
                  <a:schemeClr val="accent4"/>
                </a:solidFill>
                <a:cs typeface="Arial" panose="020B0604020202020204" pitchFamily="34" charset="0"/>
              </a:rPr>
              <a:t>vào hiểu biết và kinh nghiệm của mình anh/chị hãy cho biết: </a:t>
            </a:r>
            <a:r>
              <a:rPr lang="en-US" sz="2400" b="1" dirty="0" smtClean="0">
                <a:solidFill>
                  <a:srgbClr val="FF0000"/>
                </a:solidFill>
                <a:cs typeface="Arial" panose="020B0604020202020204" pitchFamily="34" charset="0"/>
              </a:rPr>
              <a:t>Ý </a:t>
            </a:r>
            <a:r>
              <a:rPr lang="en-US" sz="2400" b="1" dirty="0" err="1" smtClean="0">
                <a:solidFill>
                  <a:srgbClr val="FF0000"/>
                </a:solidFill>
                <a:cs typeface="Arial" panose="020B0604020202020204" pitchFamily="34" charset="0"/>
              </a:rPr>
              <a:t>nghĩa</a:t>
            </a:r>
            <a:r>
              <a:rPr lang="en-US" sz="2400" b="1" dirty="0" smtClean="0">
                <a:solidFill>
                  <a:srgbClr val="FF0000"/>
                </a:solidFill>
                <a:cs typeface="Arial" panose="020B0604020202020204" pitchFamily="34" charset="0"/>
              </a:rPr>
              <a:t> và n</a:t>
            </a:r>
            <a:r>
              <a:rPr sz="2400" b="1" dirty="0" smtClean="0">
                <a:solidFill>
                  <a:srgbClr val="FF0000"/>
                </a:solidFill>
                <a:cs typeface="Arial" panose="020B0604020202020204" pitchFamily="34" charset="0"/>
              </a:rPr>
              <a:t>hiệm </a:t>
            </a:r>
            <a:r>
              <a:rPr sz="2400" b="1" dirty="0">
                <a:solidFill>
                  <a:srgbClr val="FF0000"/>
                </a:solidFill>
                <a:cs typeface="Arial" panose="020B0604020202020204" pitchFamily="34" charset="0"/>
              </a:rPr>
              <a:t>vụ </a:t>
            </a:r>
            <a:r>
              <a:rPr sz="2400" dirty="0">
                <a:solidFill>
                  <a:schemeClr val="accent4"/>
                </a:solidFill>
                <a:cs typeface="Arial" panose="020B0604020202020204" pitchFamily="34" charset="0"/>
              </a:rPr>
              <a:t>của GDATGT cho </a:t>
            </a:r>
            <a:r>
              <a:rPr sz="2400" dirty="0" err="1">
                <a:solidFill>
                  <a:schemeClr val="accent4"/>
                </a:solidFill>
                <a:cs typeface="Arial" panose="020B0604020202020204" pitchFamily="34" charset="0"/>
              </a:rPr>
              <a:t>trẻ</a:t>
            </a:r>
            <a:r>
              <a:rPr sz="2400" dirty="0">
                <a:solidFill>
                  <a:schemeClr val="accent4"/>
                </a:solidFill>
                <a:cs typeface="Arial" panose="020B0604020202020204" pitchFamily="34" charset="0"/>
              </a:rPr>
              <a:t> </a:t>
            </a:r>
            <a:r>
              <a:rPr sz="2400" dirty="0" smtClean="0">
                <a:solidFill>
                  <a:schemeClr val="accent4"/>
                </a:solidFill>
                <a:cs typeface="Arial" panose="020B0604020202020204" pitchFamily="34" charset="0"/>
              </a:rPr>
              <a:t>trong </a:t>
            </a:r>
            <a:r>
              <a:rPr sz="2400" dirty="0" err="1">
                <a:solidFill>
                  <a:schemeClr val="accent4"/>
                </a:solidFill>
                <a:cs typeface="Arial" panose="020B0604020202020204" pitchFamily="34" charset="0"/>
              </a:rPr>
              <a:t>trường</a:t>
            </a:r>
            <a:r>
              <a:rPr sz="2400" dirty="0">
                <a:solidFill>
                  <a:schemeClr val="accent4"/>
                </a:solidFill>
                <a:cs typeface="Arial" panose="020B0604020202020204" pitchFamily="34" charset="0"/>
              </a:rPr>
              <a:t> </a:t>
            </a:r>
            <a:r>
              <a:rPr lang="en-US" sz="2400" dirty="0" smtClean="0">
                <a:solidFill>
                  <a:schemeClr val="accent4"/>
                </a:solidFill>
                <a:cs typeface="Arial" panose="020B0604020202020204" pitchFamily="34" charset="0"/>
              </a:rPr>
              <a:t>MN</a:t>
            </a:r>
          </a:p>
          <a:p>
            <a:pPr marL="0" indent="0" algn="ctr" eaLnBrk="1" hangingPunct="1">
              <a:buNone/>
            </a:pPr>
            <a:endParaRPr lang="en-US" altLang="x-none" sz="2400" dirty="0">
              <a:solidFill>
                <a:schemeClr val="accent4"/>
              </a:solidFill>
              <a:cs typeface="Arial" panose="020B0604020202020204" pitchFamily="34" charset="0"/>
            </a:endParaRPr>
          </a:p>
          <a:p>
            <a:pPr marL="0" indent="0" algn="ctr" eaLnBrk="1" hangingPunct="1">
              <a:buNone/>
            </a:pPr>
            <a:r>
              <a:rPr lang="en-US" altLang="x-none" sz="2400" dirty="0" err="1" smtClean="0"/>
              <a:t>Yêu</a:t>
            </a:r>
            <a:r>
              <a:rPr lang="en-US" altLang="x-none" sz="2400" dirty="0" smtClean="0"/>
              <a:t> </a:t>
            </a:r>
            <a:r>
              <a:rPr lang="en-US" altLang="x-none" sz="2400" dirty="0" err="1"/>
              <a:t>cầu</a:t>
            </a:r>
            <a:r>
              <a:rPr lang="en-US" altLang="x-none" sz="2400" dirty="0"/>
              <a:t>: </a:t>
            </a:r>
            <a:r>
              <a:rPr lang="en-US" altLang="x-none" sz="2400" dirty="0" err="1"/>
              <a:t>các</a:t>
            </a:r>
            <a:r>
              <a:rPr lang="en-US" altLang="x-none" sz="2400" dirty="0"/>
              <a:t> </a:t>
            </a:r>
            <a:r>
              <a:rPr lang="en-US" altLang="x-none" sz="2400" dirty="0" err="1"/>
              <a:t>học</a:t>
            </a:r>
            <a:r>
              <a:rPr lang="en-US" altLang="x-none" sz="2400" dirty="0"/>
              <a:t> </a:t>
            </a:r>
            <a:r>
              <a:rPr lang="en-US" altLang="x-none" sz="2400" dirty="0" err="1"/>
              <a:t>viên</a:t>
            </a:r>
            <a:r>
              <a:rPr lang="en-US" altLang="x-none" sz="2400" dirty="0"/>
              <a:t> </a:t>
            </a:r>
            <a:r>
              <a:rPr lang="en-US" altLang="x-none" sz="2400" dirty="0" err="1"/>
              <a:t>giơ</a:t>
            </a:r>
            <a:r>
              <a:rPr lang="en-US" altLang="x-none" sz="2400" dirty="0"/>
              <a:t> </a:t>
            </a:r>
            <a:r>
              <a:rPr lang="en-US" altLang="x-none" sz="2400" dirty="0" err="1"/>
              <a:t>tay</a:t>
            </a:r>
            <a:r>
              <a:rPr lang="en-US" altLang="x-none" sz="2400" dirty="0"/>
              <a:t> phát </a:t>
            </a:r>
            <a:r>
              <a:rPr lang="en-US" altLang="x-none" sz="2400" dirty="0" err="1"/>
              <a:t>biểu</a:t>
            </a:r>
            <a:r>
              <a:rPr lang="en-US" altLang="x-none" sz="2400" dirty="0"/>
              <a:t> </a:t>
            </a:r>
            <a:r>
              <a:rPr lang="en-US" altLang="x-none" sz="2400" dirty="0" err="1"/>
              <a:t>hoặc</a:t>
            </a:r>
            <a:r>
              <a:rPr lang="en-US" altLang="x-none" sz="2400" dirty="0"/>
              <a:t> </a:t>
            </a:r>
            <a:r>
              <a:rPr lang="en-US" altLang="x-none" sz="2400" dirty="0" err="1"/>
              <a:t>viết</a:t>
            </a:r>
            <a:r>
              <a:rPr lang="en-US" altLang="x-none" sz="2400" dirty="0"/>
              <a:t> </a:t>
            </a:r>
            <a:r>
              <a:rPr lang="en-US" altLang="x-none" sz="2400" dirty="0" err="1"/>
              <a:t>dưới</a:t>
            </a:r>
            <a:r>
              <a:rPr lang="en-US" altLang="x-none" sz="2400" dirty="0"/>
              <a:t> </a:t>
            </a:r>
            <a:r>
              <a:rPr lang="en-US" altLang="x-none" sz="2400" dirty="0" err="1"/>
              <a:t>phần</a:t>
            </a:r>
            <a:r>
              <a:rPr lang="en-US" altLang="x-none" sz="2400" dirty="0"/>
              <a:t> chat </a:t>
            </a:r>
            <a:r>
              <a:rPr lang="en-US" altLang="x-none" sz="2400" dirty="0" err="1"/>
              <a:t>của</a:t>
            </a:r>
            <a:r>
              <a:rPr lang="en-US" altLang="x-none" sz="2400" dirty="0"/>
              <a:t> </a:t>
            </a:r>
            <a:r>
              <a:rPr lang="en-US" altLang="x-none" sz="2400" dirty="0" err="1"/>
              <a:t>lớp</a:t>
            </a:r>
            <a:r>
              <a:rPr lang="en-US" altLang="x-none" sz="2400" dirty="0"/>
              <a:t> </a:t>
            </a:r>
            <a:r>
              <a:rPr lang="en-US" altLang="x-none" sz="2400" dirty="0" err="1"/>
              <a:t>học</a:t>
            </a:r>
            <a:endParaRPr lang="vi-VN" altLang="x-none" sz="2400" dirty="0"/>
          </a:p>
          <a:p>
            <a:pPr lvl="1" eaLnBrk="1" hangingPunct="1">
              <a:lnSpc>
                <a:spcPct val="110000"/>
              </a:lnSpc>
              <a:spcBef>
                <a:spcPct val="10000"/>
              </a:spcBef>
              <a:spcAft>
                <a:spcPct val="10000"/>
              </a:spcAft>
              <a:buNone/>
            </a:pPr>
            <a:r>
              <a:rPr lang="" altLang="x-none" sz="2400" i="1" dirty="0">
                <a:solidFill>
                  <a:schemeClr val="bg2"/>
                </a:solidFill>
                <a:latin typeface="Arial" panose="020B0604020202020204" pitchFamily="34" charset="0"/>
                <a:cs typeface="Arial" panose="020B0604020202020204" pitchFamily="34" charset="0"/>
              </a:rPr>
              <a:t/>
            </a:r>
            <a:br>
              <a:rPr lang="" altLang="x-none" sz="2400" i="1" dirty="0">
                <a:solidFill>
                  <a:schemeClr val="bg2"/>
                </a:solidFill>
                <a:latin typeface="Arial" panose="020B0604020202020204" pitchFamily="34" charset="0"/>
                <a:cs typeface="Arial" panose="020B0604020202020204" pitchFamily="34" charset="0"/>
              </a:rPr>
            </a:br>
            <a:endParaRPr lang="" altLang="x-none" sz="2400" i="1" dirty="0">
              <a:solidFill>
                <a:schemeClr val="bg2"/>
              </a:solidFill>
              <a:latin typeface="Arial" panose="020B0604020202020204" pitchFamily="34" charset="0"/>
              <a:cs typeface="Arial" panose="020B0604020202020204" pitchFamily="34" charset="0"/>
            </a:endParaRPr>
          </a:p>
          <a:p>
            <a:pPr eaLnBrk="1" hangingPunct="1">
              <a:buFontTx/>
              <a:buChar char="•"/>
            </a:pPr>
            <a:endParaRPr sz="2400" dirty="0">
              <a:solidFill>
                <a:schemeClr val="bg2"/>
              </a:solidFill>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9" y="4876800"/>
            <a:ext cx="2489627" cy="2057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
            <a:ext cx="8229600" cy="914400"/>
          </a:xfrm>
          <a:ln/>
        </p:spPr>
        <p:txBody>
          <a:bodyPr vert="horz" wrap="square" lIns="91440" tIns="45720" rIns="91440" bIns="45720" anchor="b"/>
          <a:lstStyle/>
          <a:p>
            <a:r>
              <a:rPr lang="vi-VN" sz="2000" b="1" dirty="0" smtClean="0">
                <a:cs typeface="Arial" panose="020B0604020202020204" pitchFamily="34" charset="0"/>
              </a:rPr>
              <a:t>NHIỆM VỤ GIÁO DỤC </a:t>
            </a:r>
            <a:r>
              <a:rPr lang="en-US" sz="2000" b="1" dirty="0" smtClean="0">
                <a:cs typeface="Arial" panose="020B0604020202020204" pitchFamily="34" charset="0"/>
              </a:rPr>
              <a:t>AN </a:t>
            </a:r>
            <a:r>
              <a:rPr lang="en-US" sz="2000" b="1" dirty="0" err="1" smtClean="0">
                <a:cs typeface="Arial" panose="020B0604020202020204" pitchFamily="34" charset="0"/>
              </a:rPr>
              <a:t>TOÀN</a:t>
            </a:r>
            <a:r>
              <a:rPr lang="en-US" sz="2000" b="1" dirty="0" smtClean="0">
                <a:cs typeface="Arial" panose="020B0604020202020204" pitchFamily="34" charset="0"/>
              </a:rPr>
              <a:t> </a:t>
            </a:r>
            <a:r>
              <a:rPr lang="en-US" sz="2000" b="1" dirty="0" err="1" smtClean="0">
                <a:cs typeface="Arial" panose="020B0604020202020204" pitchFamily="34" charset="0"/>
              </a:rPr>
              <a:t>GIAO</a:t>
            </a:r>
            <a:r>
              <a:rPr lang="en-US" sz="2000" b="1" dirty="0" smtClean="0">
                <a:cs typeface="Arial" panose="020B0604020202020204" pitchFamily="34" charset="0"/>
              </a:rPr>
              <a:t> THÔNG</a:t>
            </a:r>
            <a:r>
              <a:rPr lang="vi-VN" sz="2000" b="1" dirty="0" smtClean="0">
                <a:cs typeface="Arial" panose="020B0604020202020204" pitchFamily="34" charset="0"/>
              </a:rPr>
              <a:t> CHO TRẺ TRONG TRƯỜNG MẦM NON</a:t>
            </a:r>
            <a:endParaRPr lang="vi-VN" altLang="x-none" sz="2000" dirty="0">
              <a:ea typeface="Arial" panose="020B0604020202020204" pitchFamily="34" charset="0"/>
            </a:endParaRPr>
          </a:p>
        </p:txBody>
      </p:sp>
      <p:sp>
        <p:nvSpPr>
          <p:cNvPr id="8195" name="Content Placeholder 2"/>
          <p:cNvSpPr>
            <a:spLocks noGrp="1"/>
          </p:cNvSpPr>
          <p:nvPr>
            <p:ph idx="1"/>
          </p:nvPr>
        </p:nvSpPr>
        <p:spPr>
          <a:ln/>
        </p:spPr>
        <p:txBody>
          <a:bodyPr vert="horz" wrap="square" lIns="91440" tIns="45720" rIns="91440" bIns="45720" anchor="t"/>
          <a:lstStyle/>
          <a:p>
            <a:pPr algn="just"/>
            <a:r>
              <a:rPr lang="vi-VN" altLang="x-none" sz="2000" dirty="0"/>
              <a:t>Triển khai nội dung giáo dục an toàn giao thông theo văn bản hướng dẫn thực hiện nhiệm vụ năm học hằng năm của Bộ Giáo dục và Đào tạo.</a:t>
            </a:r>
          </a:p>
          <a:p>
            <a:pPr algn="just"/>
            <a:r>
              <a:rPr lang="vi-VN" altLang="x-none" sz="2000" dirty="0"/>
              <a:t>Phát triển nội dung giáo dục an toàn giao thông trong thực hiện Chương trình Giáo dục mầm non nhằm giúp trẻ em có nhận thức ban đầu về các phương tiện giao thông thông dụng,  một số quy định của Luật Giao thông; Hình thành và củng cố ở trẻ các hành vi đúng khi tham gia giao thông; Giáo dục trẻ có ý thức và hình thành thói quen tham gia giao thông an toàn.</a:t>
            </a:r>
          </a:p>
          <a:p>
            <a:r>
              <a:rPr lang="vi-VN" altLang="x-none" sz="2000" dirty="0"/>
              <a:t>Thực hiện tích hợp nội dung giáo dục an toàn giao thông trong các hoạt động giáo dục trẻ ở trường mầm non. Đẩy mạnh công tác tuyên truyền, phổ biến, giáo dục Luật Giao thông đường bộ, đường sắt, đường thuỷ, đường hàng không nhằm nâng cao KT, ý thức trách nhiệm và hành vi ứng xử có văn hoá khi tham gia GT cho toàn thể CB, GV, CNV và cha mẹ trẻ.</a:t>
            </a:r>
          </a:p>
          <a:p>
            <a:endParaRPr lang="vi-VN" altLang="x-none"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0" y="5915416"/>
            <a:ext cx="1511710" cy="9253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2362200"/>
            <a:ext cx="8534400" cy="4038600"/>
          </a:xfrm>
          <a:ln/>
        </p:spPr>
        <p:txBody>
          <a:bodyPr vert="horz" wrap="square" lIns="91440" tIns="45720" rIns="91440" bIns="45720" anchor="t"/>
          <a:lstStyle/>
          <a:p>
            <a:pPr>
              <a:buNone/>
            </a:pPr>
            <a:r>
              <a:rPr lang="en-US" sz="2800" dirty="0" err="1" smtClean="0"/>
              <a:t>Hình</a:t>
            </a:r>
            <a:r>
              <a:rPr lang="en-US" sz="2800" dirty="0" smtClean="0"/>
              <a:t> thành và phát triển</a:t>
            </a:r>
            <a:r>
              <a:rPr sz="2800" dirty="0" smtClean="0"/>
              <a:t> </a:t>
            </a:r>
            <a:r>
              <a:rPr sz="2800" dirty="0" smtClean="0">
                <a:solidFill>
                  <a:srgbClr val="FF0000"/>
                </a:solidFill>
              </a:rPr>
              <a:t>k</a:t>
            </a:r>
            <a:r>
              <a:rPr lang="vi-VN" altLang="x-none" sz="2800" dirty="0">
                <a:solidFill>
                  <a:srgbClr val="FF0000"/>
                </a:solidFill>
              </a:rPr>
              <a:t>iến </a:t>
            </a:r>
            <a:r>
              <a:rPr lang="vi-VN" altLang="x-none" sz="2800" dirty="0" smtClean="0">
                <a:solidFill>
                  <a:srgbClr val="FF0000"/>
                </a:solidFill>
              </a:rPr>
              <a:t>thức</a:t>
            </a:r>
            <a:r>
              <a:rPr lang="en-US" altLang="x-none" sz="2800" dirty="0" smtClean="0">
                <a:solidFill>
                  <a:srgbClr val="FF0000"/>
                </a:solidFill>
              </a:rPr>
              <a:t>;  </a:t>
            </a:r>
            <a:r>
              <a:rPr lang="en-US" altLang="x-none" sz="2800" dirty="0" err="1" smtClean="0">
                <a:solidFill>
                  <a:srgbClr val="FF0000"/>
                </a:solidFill>
              </a:rPr>
              <a:t>kỹ</a:t>
            </a:r>
            <a:r>
              <a:rPr lang="en-US" altLang="x-none" sz="2800" dirty="0" smtClean="0">
                <a:solidFill>
                  <a:srgbClr val="FF0000"/>
                </a:solidFill>
              </a:rPr>
              <a:t> </a:t>
            </a:r>
            <a:r>
              <a:rPr lang="en-US" altLang="x-none" sz="2800" dirty="0" err="1" smtClean="0">
                <a:solidFill>
                  <a:srgbClr val="FF0000"/>
                </a:solidFill>
              </a:rPr>
              <a:t>năng</a:t>
            </a:r>
            <a:r>
              <a:rPr lang="en-US" altLang="x-none" sz="2800" dirty="0" smtClean="0">
                <a:solidFill>
                  <a:srgbClr val="FF0000"/>
                </a:solidFill>
              </a:rPr>
              <a:t>; </a:t>
            </a:r>
            <a:r>
              <a:rPr lang="en-US" altLang="x-none" sz="2800" dirty="0" err="1" smtClean="0">
                <a:solidFill>
                  <a:srgbClr val="FF0000"/>
                </a:solidFill>
              </a:rPr>
              <a:t>thái</a:t>
            </a:r>
            <a:r>
              <a:rPr lang="en-US" altLang="x-none" sz="2800" dirty="0" smtClean="0">
                <a:solidFill>
                  <a:srgbClr val="FF0000"/>
                </a:solidFill>
              </a:rPr>
              <a:t> </a:t>
            </a:r>
            <a:r>
              <a:rPr lang="en-US" altLang="x-none" sz="2800" dirty="0" err="1" smtClean="0">
                <a:solidFill>
                  <a:srgbClr val="FF0000"/>
                </a:solidFill>
              </a:rPr>
              <a:t>độ</a:t>
            </a:r>
            <a:r>
              <a:rPr lang="en-US" altLang="x-none" sz="2800" dirty="0" smtClean="0"/>
              <a:t> </a:t>
            </a:r>
          </a:p>
          <a:p>
            <a:pPr>
              <a:buNone/>
            </a:pPr>
            <a:r>
              <a:rPr lang="en-US" altLang="x-none" sz="2800" dirty="0"/>
              <a:t>v</a:t>
            </a:r>
            <a:r>
              <a:rPr lang="en-US" altLang="x-none" sz="2800" dirty="0" smtClean="0"/>
              <a:t>ề an </a:t>
            </a:r>
            <a:r>
              <a:rPr lang="en-US" altLang="x-none" sz="2800" dirty="0" err="1" smtClean="0"/>
              <a:t>toàn</a:t>
            </a:r>
            <a:r>
              <a:rPr lang="en-US" altLang="x-none" sz="2800" dirty="0" smtClean="0"/>
              <a:t> </a:t>
            </a:r>
            <a:r>
              <a:rPr lang="en-US" altLang="x-none" sz="2800" dirty="0" err="1" smtClean="0"/>
              <a:t>giao</a:t>
            </a:r>
            <a:r>
              <a:rPr lang="en-US" altLang="x-none" sz="2800" dirty="0" smtClean="0"/>
              <a:t> thông an </a:t>
            </a:r>
            <a:r>
              <a:rPr lang="en-US" altLang="x-none" sz="2800" dirty="0" err="1" smtClean="0"/>
              <a:t>toàn</a:t>
            </a:r>
            <a:r>
              <a:rPr lang="en-US" altLang="x-none" sz="2800" dirty="0" smtClean="0"/>
              <a:t> </a:t>
            </a:r>
            <a:r>
              <a:rPr lang="en-US" altLang="x-none" sz="2800" dirty="0" err="1" smtClean="0"/>
              <a:t>cho</a:t>
            </a:r>
            <a:r>
              <a:rPr lang="en-US" altLang="x-none" sz="2800" dirty="0" smtClean="0"/>
              <a:t> </a:t>
            </a:r>
            <a:r>
              <a:rPr lang="en-US" altLang="x-none" sz="2800" dirty="0" err="1" smtClean="0"/>
              <a:t>trẻ</a:t>
            </a:r>
            <a:r>
              <a:rPr lang="en-US" altLang="x-none" sz="2800" dirty="0" smtClean="0"/>
              <a:t> </a:t>
            </a:r>
            <a:endParaRPr lang="vi-VN" altLang="x-none" sz="2800" dirty="0"/>
          </a:p>
        </p:txBody>
      </p:sp>
      <p:sp>
        <p:nvSpPr>
          <p:cNvPr id="9218" name="Title 1"/>
          <p:cNvSpPr>
            <a:spLocks noGrp="1"/>
          </p:cNvSpPr>
          <p:nvPr>
            <p:ph type="title"/>
          </p:nvPr>
        </p:nvSpPr>
        <p:spPr>
          <a:xfrm>
            <a:off x="457200" y="533400"/>
            <a:ext cx="8229600" cy="838200"/>
          </a:xfrm>
          <a:ln/>
        </p:spPr>
        <p:txBody>
          <a:bodyPr vert="horz" wrap="square" lIns="91440" tIns="45720" rIns="91440" bIns="45720" anchor="b"/>
          <a:lstStyle/>
          <a:p>
            <a:r>
              <a:rPr lang="" altLang="x-none" sz="2800" b="1" dirty="0" smtClean="0">
                <a:cs typeface="Arial" panose="020B0604020202020204" pitchFamily="34" charset="0"/>
              </a:rPr>
              <a:t>MỤC TIÊU GIÁO DỤC ATGT CHO TRẺ</a:t>
            </a:r>
            <a:endParaRPr lang="vi-VN" altLang="x-none" sz="2800" dirty="0">
              <a:ea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3979606"/>
            <a:ext cx="4026310" cy="2878394"/>
          </a:xfrm>
          <a:prstGeom prst="rect">
            <a:avLst/>
          </a:prstGeom>
        </p:spPr>
      </p:pic>
    </p:spTree>
    <p:extLst>
      <p:ext uri="{BB962C8B-B14F-4D97-AF65-F5344CB8AC3E}">
        <p14:creationId xmlns:p14="http://schemas.microsoft.com/office/powerpoint/2010/main" val="2472643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219200"/>
            <a:ext cx="8229600" cy="5181600"/>
          </a:xfrm>
          <a:ln/>
        </p:spPr>
        <p:txBody>
          <a:bodyPr vert="horz" wrap="square" lIns="91440" tIns="45720" rIns="91440" bIns="45720" anchor="t"/>
          <a:lstStyle/>
          <a:p>
            <a:pPr>
              <a:buNone/>
            </a:pPr>
            <a:r>
              <a:rPr sz="2800" b="1" i="1" dirty="0"/>
              <a:t>Về k</a:t>
            </a:r>
            <a:r>
              <a:rPr lang="vi-VN" altLang="x-none" sz="2800" b="1" i="1" dirty="0"/>
              <a:t>iến thức</a:t>
            </a:r>
            <a:endParaRPr lang="vi-VN" altLang="x-none" sz="2800" dirty="0"/>
          </a:p>
          <a:p>
            <a:pPr algn="just"/>
            <a:r>
              <a:rPr lang="vi-VN" altLang="x-none" sz="2400" dirty="0" smtClean="0"/>
              <a:t>Nhận biết và phân biệt một số phương tiện giao thông thông dụng và một số biển báo giao thông.</a:t>
            </a:r>
          </a:p>
          <a:p>
            <a:pPr algn="just"/>
            <a:r>
              <a:rPr lang="vi-VN" altLang="x-none" sz="2400" dirty="0" smtClean="0"/>
              <a:t>Nhận biết một số dịch vụ khi tham gia giao thông.</a:t>
            </a:r>
          </a:p>
          <a:p>
            <a:pPr algn="just"/>
            <a:r>
              <a:rPr lang="vi-VN" altLang="x-none" sz="2400" dirty="0" smtClean="0"/>
              <a:t>Biết một số quy định đảm bảo an toàn</a:t>
            </a:r>
            <a:r>
              <a:rPr sz="2400" dirty="0" smtClean="0"/>
              <a:t> khi </a:t>
            </a:r>
            <a:r>
              <a:rPr sz="2400" dirty="0" err="1" smtClean="0"/>
              <a:t>tham</a:t>
            </a:r>
            <a:r>
              <a:rPr sz="2400" dirty="0" smtClean="0"/>
              <a:t> </a:t>
            </a:r>
            <a:r>
              <a:rPr sz="2400" dirty="0" err="1" smtClean="0"/>
              <a:t>gia</a:t>
            </a:r>
            <a:r>
              <a:rPr sz="2400" dirty="0" smtClean="0"/>
              <a:t> </a:t>
            </a:r>
            <a:r>
              <a:rPr sz="2400" dirty="0" err="1" smtClean="0"/>
              <a:t>giao</a:t>
            </a:r>
            <a:r>
              <a:rPr sz="2400" dirty="0" smtClean="0"/>
              <a:t> thông.</a:t>
            </a:r>
            <a:endParaRPr sz="2400" dirty="0" smtClean="0">
              <a:solidFill>
                <a:schemeClr val="bg2"/>
              </a:solidFill>
              <a:latin typeface="Arial" panose="020B0604020202020204" pitchFamily="34" charset="0"/>
              <a:cs typeface="Arial" panose="020B0604020202020204" pitchFamily="34" charset="0"/>
            </a:endParaRPr>
          </a:p>
          <a:p>
            <a:pPr algn="just"/>
            <a:r>
              <a:rPr lang="vi-VN" altLang="x-none" sz="2400" dirty="0" smtClean="0"/>
              <a:t>Biết sự nguy hiểm / hậu quả khi không tuân thủ quy địnhvề giao thông</a:t>
            </a:r>
            <a:r>
              <a:rPr sz="2400" dirty="0" smtClean="0"/>
              <a:t>.</a:t>
            </a:r>
            <a:endParaRPr sz="2400" dirty="0" smtClean="0">
              <a:solidFill>
                <a:schemeClr val="bg2"/>
              </a:solidFill>
              <a:latin typeface="Arial" panose="020B0604020202020204" pitchFamily="34" charset="0"/>
              <a:cs typeface="Arial" panose="020B0604020202020204" pitchFamily="34" charset="0"/>
            </a:endParaRPr>
          </a:p>
          <a:p>
            <a:endParaRPr lang="vi-VN" altLang="x-none" dirty="0"/>
          </a:p>
        </p:txBody>
      </p:sp>
      <p:sp>
        <p:nvSpPr>
          <p:cNvPr id="9218" name="Title 1"/>
          <p:cNvSpPr>
            <a:spLocks noGrp="1"/>
          </p:cNvSpPr>
          <p:nvPr>
            <p:ph type="title"/>
          </p:nvPr>
        </p:nvSpPr>
        <p:spPr>
          <a:xfrm>
            <a:off x="457200" y="533400"/>
            <a:ext cx="8229600" cy="609600"/>
          </a:xfrm>
          <a:ln/>
        </p:spPr>
        <p:txBody>
          <a:bodyPr vert="horz" wrap="square" lIns="91440" tIns="45720" rIns="91440" bIns="45720" anchor="b"/>
          <a:lstStyle/>
          <a:p>
            <a:r>
              <a:rPr lang="" altLang="x-none" sz="2400" b="1" dirty="0" smtClean="0">
                <a:latin typeface="+mn-lt"/>
                <a:cs typeface="Arial" panose="020B0604020202020204" pitchFamily="34" charset="0"/>
              </a:rPr>
              <a:t>MỤC TIÊU GIÁO DỤC ATGT CHO TRẺ</a:t>
            </a:r>
            <a:endParaRPr lang="vi-VN" altLang="x-none" sz="2400" dirty="0">
              <a:latin typeface="+mn-lt"/>
              <a:ea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5105400"/>
            <a:ext cx="2834963" cy="173539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33400"/>
            <a:ext cx="8229600" cy="609600"/>
          </a:xfrm>
          <a:ln/>
        </p:spPr>
        <p:txBody>
          <a:bodyPr vert="horz" wrap="square" lIns="91440" tIns="45720" rIns="91440" bIns="45720" anchor="b"/>
          <a:lstStyle/>
          <a:p>
            <a:r>
              <a:rPr lang="" altLang="x-none" sz="2400" b="1" dirty="0" smtClean="0">
                <a:cs typeface="Arial" panose="020B0604020202020204" pitchFamily="34" charset="0"/>
              </a:rPr>
              <a:t>MỤC TIÊU </a:t>
            </a:r>
            <a:r>
              <a:rPr lang="vi-VN" altLang="x-none" sz="2400" b="1" dirty="0" smtClean="0">
                <a:cs typeface="Arial" panose="020B0604020202020204" pitchFamily="34" charset="0"/>
              </a:rPr>
              <a:t>GIÁO DỤC </a:t>
            </a:r>
            <a:r>
              <a:rPr lang="" altLang="x-none" sz="2400" b="1" dirty="0" smtClean="0">
                <a:cs typeface="Arial" panose="020B0604020202020204" pitchFamily="34" charset="0"/>
              </a:rPr>
              <a:t>ATGT CHO TRẺ </a:t>
            </a:r>
            <a:endParaRPr lang="vi-VN" altLang="x-none" sz="2400" dirty="0">
              <a:ea typeface="Arial" panose="020B0604020202020204" pitchFamily="34" charset="0"/>
            </a:endParaRPr>
          </a:p>
        </p:txBody>
      </p:sp>
      <p:sp>
        <p:nvSpPr>
          <p:cNvPr id="10243" name="Content Placeholder 2"/>
          <p:cNvSpPr>
            <a:spLocks noGrp="1"/>
          </p:cNvSpPr>
          <p:nvPr>
            <p:ph idx="1"/>
          </p:nvPr>
        </p:nvSpPr>
        <p:spPr>
          <a:xfrm>
            <a:off x="457200" y="1143000"/>
            <a:ext cx="8229600" cy="5715000"/>
          </a:xfrm>
          <a:ln/>
        </p:spPr>
        <p:txBody>
          <a:bodyPr vert="horz" wrap="square" lIns="91440" tIns="45720" rIns="91440" bIns="45720" anchor="t"/>
          <a:lstStyle/>
          <a:p>
            <a:pPr algn="just">
              <a:buNone/>
            </a:pPr>
            <a:r>
              <a:rPr lang="vi-VN" altLang="x-none" sz="2800" b="1" i="1" dirty="0"/>
              <a:t>V</a:t>
            </a:r>
            <a:r>
              <a:rPr b="1" i="1" dirty="0"/>
              <a:t>ề k</a:t>
            </a:r>
            <a:r>
              <a:rPr lang="vi-VN" altLang="x-none" b="1" i="1" dirty="0"/>
              <a:t>ĩ năng</a:t>
            </a:r>
            <a:endParaRPr lang="vi-VN" altLang="x-none" dirty="0"/>
          </a:p>
          <a:p>
            <a:pPr algn="just"/>
            <a:r>
              <a:rPr lang="vi-VN" altLang="x-none" sz="2400" dirty="0"/>
              <a:t>Phân biệt một số hành vi đúng − sai khi tham gia giao thông.</a:t>
            </a:r>
          </a:p>
          <a:p>
            <a:pPr algn="just"/>
            <a:r>
              <a:rPr lang="vi-VN" altLang="x-none" sz="2400" dirty="0"/>
              <a:t>Thực hiện được một số quy định khi tham gia giao thông đường bộ, đường thuỷ, đường sắt, đường hàng không.</a:t>
            </a:r>
          </a:p>
          <a:p>
            <a:pPr algn="just"/>
            <a:r>
              <a:rPr lang="vi-VN" altLang="x-none" sz="2400" dirty="0"/>
              <a:t>Thực hiện được những hành vi văn minh khi tham gia giao thông.</a:t>
            </a:r>
          </a:p>
          <a:p>
            <a:pPr algn="just"/>
            <a:r>
              <a:rPr lang="vi-VN" altLang="x-none" sz="2400" dirty="0"/>
              <a:t>Thực hiện những kỹ năng giữ an toàn khi tham gia giao thông.</a:t>
            </a:r>
            <a:endParaRPr sz="2400" dirty="0"/>
          </a:p>
          <a:p>
            <a:pPr algn="just">
              <a:buNone/>
            </a:pPr>
            <a:endParaRPr lang="vi-VN" altLang="x-non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5868770"/>
            <a:ext cx="1587910" cy="97202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33400"/>
            <a:ext cx="8229600" cy="609600"/>
          </a:xfrm>
          <a:ln/>
        </p:spPr>
        <p:txBody>
          <a:bodyPr vert="horz" wrap="square" lIns="91440" tIns="45720" rIns="91440" bIns="45720" anchor="b"/>
          <a:lstStyle/>
          <a:p>
            <a:r>
              <a:rPr lang="" altLang="x-none" sz="2800" b="1" dirty="0">
                <a:cs typeface="Arial" panose="020B0604020202020204" pitchFamily="34" charset="0"/>
              </a:rPr>
              <a:t>Mục tiêu </a:t>
            </a:r>
            <a:r>
              <a:rPr lang="vi-VN" altLang="x-none" sz="2800" b="1" dirty="0">
                <a:cs typeface="Arial" panose="020B0604020202020204" pitchFamily="34" charset="0"/>
              </a:rPr>
              <a:t>giáo dục </a:t>
            </a:r>
            <a:r>
              <a:rPr lang="" altLang="x-none" sz="2800" b="1" dirty="0">
                <a:cs typeface="Arial" panose="020B0604020202020204" pitchFamily="34" charset="0"/>
              </a:rPr>
              <a:t>ATGT cho </a:t>
            </a:r>
            <a:r>
              <a:rPr lang="" altLang="x-none" sz="2800" b="1" dirty="0" smtClean="0">
                <a:cs typeface="Arial" panose="020B0604020202020204" pitchFamily="34" charset="0"/>
              </a:rPr>
              <a:t>trẻ</a:t>
            </a:r>
            <a:endParaRPr lang="vi-VN" altLang="x-none" sz="2800" dirty="0">
              <a:ea typeface="Arial" panose="020B0604020202020204" pitchFamily="34" charset="0"/>
            </a:endParaRPr>
          </a:p>
        </p:txBody>
      </p:sp>
      <p:sp>
        <p:nvSpPr>
          <p:cNvPr id="10243" name="Content Placeholder 2"/>
          <p:cNvSpPr>
            <a:spLocks noGrp="1"/>
          </p:cNvSpPr>
          <p:nvPr>
            <p:ph idx="1"/>
          </p:nvPr>
        </p:nvSpPr>
        <p:spPr>
          <a:xfrm>
            <a:off x="457200" y="1219200"/>
            <a:ext cx="8229600" cy="5638800"/>
          </a:xfrm>
          <a:ln/>
        </p:spPr>
        <p:txBody>
          <a:bodyPr vert="horz" wrap="square" lIns="91440" tIns="45720" rIns="91440" bIns="45720" anchor="t"/>
          <a:lstStyle/>
          <a:p>
            <a:pPr>
              <a:buNone/>
            </a:pPr>
            <a:r>
              <a:rPr sz="2800" b="1" i="1" dirty="0" smtClean="0">
                <a:latin typeface="+mj-lt"/>
              </a:rPr>
              <a:t>Về </a:t>
            </a:r>
            <a:r>
              <a:rPr sz="2800" b="1" i="1" dirty="0">
                <a:latin typeface="+mj-lt"/>
              </a:rPr>
              <a:t>t</a:t>
            </a:r>
            <a:r>
              <a:rPr lang="vi-VN" altLang="x-none" sz="2800" b="1" i="1" dirty="0">
                <a:latin typeface="+mj-lt"/>
              </a:rPr>
              <a:t>hái độ</a:t>
            </a:r>
            <a:endParaRPr lang="vi-VN" altLang="x-none" sz="2800" dirty="0">
              <a:latin typeface="+mj-lt"/>
            </a:endParaRPr>
          </a:p>
          <a:p>
            <a:r>
              <a:rPr lang="vi-VN" altLang="x-none" sz="2800" dirty="0">
                <a:latin typeface="+mj-lt"/>
              </a:rPr>
              <a:t>Bước đầu có </a:t>
            </a:r>
            <a:r>
              <a:rPr lang="en-US" altLang="x-none" sz="2800" dirty="0">
                <a:latin typeface="+mj-lt"/>
              </a:rPr>
              <a:t>ý</a:t>
            </a:r>
            <a:r>
              <a:rPr lang="vi-VN" altLang="x-none" sz="2800" dirty="0" smtClean="0">
                <a:latin typeface="+mj-lt"/>
              </a:rPr>
              <a:t> </a:t>
            </a:r>
            <a:r>
              <a:rPr lang="vi-VN" altLang="x-none" sz="2800" dirty="0">
                <a:latin typeface="+mj-lt"/>
              </a:rPr>
              <a:t>thức thực hiện một số quy định đảm bảo an toàn khi tham gia giao thông.</a:t>
            </a:r>
          </a:p>
          <a:p>
            <a:r>
              <a:rPr lang="vi-VN" altLang="x-none" sz="2800" dirty="0">
                <a:latin typeface="+mj-lt"/>
              </a:rPr>
              <a:t>Hào hứng tham gia các hoạt động về giáo dục an toàn giao thông ở trường, ở nhà.</a:t>
            </a:r>
          </a:p>
          <a:p>
            <a:r>
              <a:rPr lang="vi-VN" altLang="x-none" sz="2800" dirty="0">
                <a:latin typeface="+mj-lt"/>
              </a:rPr>
              <a:t>Đồng tình với những hành vi đúng và không đồng tình với những hành vi sai </a:t>
            </a:r>
            <a:r>
              <a:rPr sz="2800" dirty="0">
                <a:latin typeface="+mj-lt"/>
              </a:rPr>
              <a:t>về an toàn giao thông.</a:t>
            </a:r>
            <a:endParaRPr sz="2800" dirty="0">
              <a:solidFill>
                <a:schemeClr val="bg2"/>
              </a:solidFill>
              <a:latin typeface="+mj-lt"/>
              <a:cs typeface="Arial" panose="020B0604020202020204" pitchFamily="34" charset="0"/>
            </a:endParaRPr>
          </a:p>
          <a:p>
            <a:pPr>
              <a:buNone/>
            </a:pPr>
            <a:endParaRPr lang="vi-VN" altLang="x-none" sz="28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5868770"/>
            <a:ext cx="1587910" cy="972023"/>
          </a:xfrm>
          <a:prstGeom prst="rect">
            <a:avLst/>
          </a:prstGeom>
        </p:spPr>
      </p:pic>
    </p:spTree>
    <p:extLst>
      <p:ext uri="{BB962C8B-B14F-4D97-AF65-F5344CB8AC3E}">
        <p14:creationId xmlns:p14="http://schemas.microsoft.com/office/powerpoint/2010/main" val="1086174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TotalTime>
  <Words>2275</Words>
  <Application>Microsoft Office PowerPoint</Application>
  <PresentationFormat>On-screen Show (4:3)</PresentationFormat>
  <Paragraphs>163</Paragraphs>
  <Slides>34</Slides>
  <Notes>21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Quadrant</vt:lpstr>
      <vt:lpstr>PowerPoint Presentation</vt:lpstr>
      <vt:lpstr>MỤC TIÊU CHUYÊN ĐỀ</vt:lpstr>
      <vt:lpstr>NỘI DUNG CHÍNH</vt:lpstr>
      <vt:lpstr>         TẦM QUAN TRỌNG CỦA GDATGT CHO TRẺ MẦM NON</vt:lpstr>
      <vt:lpstr>NHIỆM VỤ GIÁO DỤC AN TOÀN GIAO THÔNG CHO TRẺ TRONG TRƯỜNG MẦM NON</vt:lpstr>
      <vt:lpstr>MỤC TIÊU GIÁO DỤC ATGT CHO TRẺ</vt:lpstr>
      <vt:lpstr>MỤC TIÊU GIÁO DỤC ATGT CHO TRẺ</vt:lpstr>
      <vt:lpstr>MỤC TIÊU GIÁO DỤC ATGT CHO TRẺ </vt:lpstr>
      <vt:lpstr>Mục tiêu giáo dục ATGT cho trẻ</vt:lpstr>
      <vt:lpstr>NGUYÊN TẮC THỰC HIỆN TÍCH HỢP GIÁO DỤC ATGT CHO TRẺ MẦM NON</vt:lpstr>
      <vt:lpstr>NGUYÊN TẮC THỰC HIỆN TÍCH HỢP GDATGT CHO TRẺ MN</vt:lpstr>
      <vt:lpstr>NGUYÊN TẮC THỰC HIỆN TÍCH HỢP GDATGT CHO TRẺ MN</vt:lpstr>
      <vt:lpstr>NGUYÊN TẮC THỰC HIỆN TÍCH HỢP GDATGT CHO TRẺ MN</vt:lpstr>
      <vt:lpstr>NGUYÊN TẮC THỰC HIỆN TÍCH HỢP GDATGT CHO TRẺ MN</vt:lpstr>
      <vt:lpstr>NGUYÊN TẮC THỰC HIỆN TÍCH HỢP GDATGT CHO TRẺ MN</vt:lpstr>
      <vt:lpstr>TÀI LIỆU GIÁO DỤC  NẾP SỐNG THANH LỊCH, VĂN MINH   CHO HỌC SINH HÀ NỘI (Dùng cho trẻ em 5-6 tuổi)</vt:lpstr>
      <vt:lpstr>TÀI LIỆU GIÁO DỤC  NẾP SỐNG THANH LỊCH, VĂN MINH   CHO HỌC SINH HÀ NỘI (Dùng cho trẻ em 5-6 tuổi)</vt:lpstr>
      <vt:lpstr>PowerPoint Presentation</vt:lpstr>
      <vt:lpstr>NỘI DUNG  GIÁO DỤC ATGT CHUNG CHO TRẺ MG </vt:lpstr>
      <vt:lpstr>NỘI DUNG  GIÁO DỤC ATGT CHUNG CHO TRẺ MG </vt:lpstr>
      <vt:lpstr>NỘI DUNG GIÁO DỤC ATGT CHO TRẺ 3- 4 TUỔI </vt:lpstr>
      <vt:lpstr>NỘI DUNG GIÁO DỤC ATGT CHO TRẺ  4 – 5 TUỔI </vt:lpstr>
      <vt:lpstr>NỘI DUNG GIÁO DỤC ATGT CHO TRẺ  5 – 6 TUỔI </vt:lpstr>
      <vt:lpstr> HƯỚNG DẪN LỒNG GHÉP, TÍCH HỢP NỘI DUNG GIÁO DỤC ATGT TRONG THỰC HIỆN CHƯƠNG TRÌNH GDMN </vt:lpstr>
      <vt:lpstr> Hướng dẫn lồng ghép, tích hợp nội dung giáo dục ATGT trong thực hiện chương trình GDMN  </vt:lpstr>
      <vt:lpstr>PowerPoint Presentation</vt:lpstr>
      <vt:lpstr> XÂY DỰNG MÔI TRƯỜNG GIÁO DỤC ATGT</vt:lpstr>
      <vt:lpstr> XÂY DỰNG MÔI TRƯỜNG GIÁO DỤC ATGT</vt:lpstr>
      <vt:lpstr> XÂY DỰNG MÔI TRƯỜNG GIÁO DỤC ATGT VỚI MỤC ĐÍCH TUYÊN TRUYỀN</vt:lpstr>
      <vt:lpstr>  XÂY DỰNG MÔI TRƯỜNG GIÁO DỤC ATGT VỚI MỤC ĐÍCH TUYÊN TRUYỀN</vt:lpstr>
      <vt:lpstr>  XÂY DỰNG MÔI TRƯỜNG GIÁO DỤC ATGT VỚI MỤC ĐÍCH TUYÊN TRUYỀN</vt:lpstr>
      <vt:lpstr>  MÔI TRƯỜNG GIÁO DỤC ATGT Ở SÂN TRƯỜNG</vt:lpstr>
      <vt:lpstr>  MÔI TRƯỜNG GIÁO DỤC ATGT Ở SÂN TRƯỜNG</vt:lpstr>
      <vt:lpstr>  MÔI TRƯỜNG GIÁO DỤC ATGT Ở SÂN TRƯỜNG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TÍCH HỢP NỘI DUNG GIÁO DỤC AN TOÀN  GIAO THÔNG CHO TRẺ TRONG TRƯỜNG MẦM NON</dc:title>
  <dc:creator/>
  <cp:lastModifiedBy>ismail - [2010]</cp:lastModifiedBy>
  <cp:revision>60</cp:revision>
  <dcterms:created xsi:type="dcterms:W3CDTF">2009-05-08T15:23:06Z</dcterms:created>
  <dcterms:modified xsi:type="dcterms:W3CDTF">2021-09-06T09:47:30Z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1033-11.2.0.8684</vt:lpwstr>
  </property>
</Properties>
</file>